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2"/>
  </p:notesMasterIdLst>
  <p:handoutMasterIdLst>
    <p:handoutMasterId r:id="rId23"/>
  </p:handoutMasterIdLst>
  <p:sldIdLst>
    <p:sldId id="673" r:id="rId2"/>
    <p:sldId id="710" r:id="rId3"/>
    <p:sldId id="712" r:id="rId4"/>
    <p:sldId id="714" r:id="rId5"/>
    <p:sldId id="840" r:id="rId6"/>
    <p:sldId id="715" r:id="rId7"/>
    <p:sldId id="717" r:id="rId8"/>
    <p:sldId id="718" r:id="rId9"/>
    <p:sldId id="721" r:id="rId10"/>
    <p:sldId id="720" r:id="rId11"/>
    <p:sldId id="722" r:id="rId12"/>
    <p:sldId id="646" r:id="rId13"/>
    <p:sldId id="841" r:id="rId14"/>
    <p:sldId id="821" r:id="rId15"/>
    <p:sldId id="839" r:id="rId16"/>
    <p:sldId id="825" r:id="rId17"/>
    <p:sldId id="836" r:id="rId18"/>
    <p:sldId id="739" r:id="rId19"/>
    <p:sldId id="648" r:id="rId20"/>
    <p:sldId id="639" r:id="rId21"/>
  </p:sldIdLst>
  <p:sldSz cx="9144000" cy="6858000" type="screen4x3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91B9134-22AB-4F18-8EF0-D1739CE7E72C}">
          <p14:sldIdLst>
            <p14:sldId id="673"/>
            <p14:sldId id="710"/>
            <p14:sldId id="712"/>
            <p14:sldId id="714"/>
            <p14:sldId id="840"/>
            <p14:sldId id="715"/>
            <p14:sldId id="717"/>
            <p14:sldId id="718"/>
            <p14:sldId id="721"/>
            <p14:sldId id="720"/>
            <p14:sldId id="722"/>
            <p14:sldId id="646"/>
            <p14:sldId id="841"/>
            <p14:sldId id="821"/>
            <p14:sldId id="839"/>
            <p14:sldId id="825"/>
            <p14:sldId id="836"/>
            <p14:sldId id="739"/>
            <p14:sldId id="648"/>
            <p14:sldId id="6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198E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2" autoAdjust="0"/>
    <p:restoredTop sz="92265" autoAdjust="0"/>
  </p:normalViewPr>
  <p:slideViewPr>
    <p:cSldViewPr>
      <p:cViewPr varScale="1">
        <p:scale>
          <a:sx n="145" d="100"/>
          <a:sy n="145" d="100"/>
        </p:scale>
        <p:origin x="18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8" d="100"/>
          <a:sy n="108" d="100"/>
        </p:scale>
        <p:origin x="4648" y="20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omen/Desktop/Dateien%20einsortieren/VZS/2022%20Stromverbrauch%20Haushal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 b="1"/>
              <a:t>Stromverbrauch nach Verbrauchsquelle</a:t>
            </a:r>
          </a:p>
        </c:rich>
      </c:tx>
      <c:layout>
        <c:manualLayout>
          <c:xMode val="edge"/>
          <c:yMode val="edge"/>
          <c:x val="1.5784625479507387E-3"/>
          <c:y val="1.5220700152207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19-7E44-A630-A4BF3612BF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19-7E44-A630-A4BF3612BF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A19-7E44-A630-A4BF3612BF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A19-7E44-A630-A4BF3612BF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A19-7E44-A630-A4BF3612BF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A19-7E44-A630-A4BF3612BF6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A19-7E44-A630-A4BF3612BF61}"/>
              </c:ext>
            </c:extLst>
          </c:dPt>
          <c:dLbls>
            <c:dLbl>
              <c:idx val="0"/>
              <c:layout>
                <c:manualLayout>
                  <c:x val="-1.8686023622047243E-2"/>
                  <c:y val="-1.0123083929577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19-7E44-A630-A4BF3612BF61}"/>
                </c:ext>
              </c:extLst>
            </c:dLbl>
            <c:dLbl>
              <c:idx val="1"/>
              <c:layout>
                <c:manualLayout>
                  <c:x val="-1.5142716535433072E-2"/>
                  <c:y val="-2.505519001905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19-7E44-A630-A4BF3612BF61}"/>
                </c:ext>
              </c:extLst>
            </c:dLbl>
            <c:dLbl>
              <c:idx val="2"/>
              <c:layout>
                <c:manualLayout>
                  <c:x val="-4.6127851806985663E-2"/>
                  <c:y val="-1.2603219118158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19-7E44-A630-A4BF3612BF61}"/>
                </c:ext>
              </c:extLst>
            </c:dLbl>
            <c:dLbl>
              <c:idx val="3"/>
              <c:layout>
                <c:manualLayout>
                  <c:x val="8.7182641833232384E-3"/>
                  <c:y val="-5.6176368364913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19-7E44-A630-A4BF3612BF61}"/>
                </c:ext>
              </c:extLst>
            </c:dLbl>
            <c:dLbl>
              <c:idx val="4"/>
              <c:layout>
                <c:manualLayout>
                  <c:x val="6.0611624268120329E-3"/>
                  <c:y val="-1.3167223960018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19-7E44-A630-A4BF3612BF61}"/>
                </c:ext>
              </c:extLst>
            </c:dLbl>
            <c:dLbl>
              <c:idx val="5"/>
              <c:layout>
                <c:manualLayout>
                  <c:x val="4.8085756107409654E-3"/>
                  <c:y val="-5.3902851184697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19-7E44-A630-A4BF3612BF61}"/>
                </c:ext>
              </c:extLst>
            </c:dLbl>
            <c:dLbl>
              <c:idx val="6"/>
              <c:layout>
                <c:manualLayout>
                  <c:x val="1.4484403391883708E-2"/>
                  <c:y val="-2.6706935605652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19-7E44-A630-A4BF3612BF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Sheet1!$A$29:$A$35</c:f>
              <c:strCache>
                <c:ptCount val="7"/>
                <c:pt idx="0">
                  <c:v>19% Information und Kommunikation</c:v>
                </c:pt>
                <c:pt idx="1">
                  <c:v>7% Hilfsenergie Heizung (Pumpen, Steuerung)</c:v>
                </c:pt>
                <c:pt idx="2">
                  <c:v>34% Kochen, Trocknen, Bügeln</c:v>
                </c:pt>
                <c:pt idx="3">
                  <c:v>26% Kühlen und Gefrieren</c:v>
                </c:pt>
                <c:pt idx="4">
                  <c:v>9% Beleuchtung</c:v>
                </c:pt>
                <c:pt idx="5">
                  <c:v>4% diverse Haushaltsgeräte</c:v>
                </c:pt>
                <c:pt idx="6">
                  <c:v>1% Raumkühlung</c:v>
                </c:pt>
              </c:strCache>
            </c:strRef>
          </c:cat>
          <c:val>
            <c:numRef>
              <c:f>Sheet1!$B$29:$B$35</c:f>
              <c:numCache>
                <c:formatCode>0%</c:formatCode>
                <c:ptCount val="7"/>
                <c:pt idx="0">
                  <c:v>0.19</c:v>
                </c:pt>
                <c:pt idx="1">
                  <c:v>7.0000000000000007E-2</c:v>
                </c:pt>
                <c:pt idx="2">
                  <c:v>0.34</c:v>
                </c:pt>
                <c:pt idx="3">
                  <c:v>0.26</c:v>
                </c:pt>
                <c:pt idx="4">
                  <c:v>0.09</c:v>
                </c:pt>
                <c:pt idx="5">
                  <c:v>0.04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A19-7E44-A630-A4BF3612B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371757" cy="500537"/>
          </a:xfrm>
          <a:prstGeom prst="rect">
            <a:avLst/>
          </a:prstGeom>
        </p:spPr>
        <p:txBody>
          <a:bodyPr vert="horz" lIns="91981" tIns="45991" rIns="91981" bIns="45991" rtlCol="0"/>
          <a:lstStyle>
            <a:lvl1pPr algn="l">
              <a:defRPr sz="1100"/>
            </a:lvl1pPr>
          </a:lstStyle>
          <a:p>
            <a:r>
              <a:rPr lang="de-DE" dirty="0"/>
              <a:t>Vortrag: Energie sparen, wie? – Tipps für Haushalt, Geldtasche und unser Klima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00266" y="0"/>
            <a:ext cx="1787898" cy="715243"/>
          </a:xfrm>
          <a:prstGeom prst="rect">
            <a:avLst/>
          </a:prstGeom>
        </p:spPr>
        <p:txBody>
          <a:bodyPr vert="horz" lIns="91981" tIns="45991" rIns="91981" bIns="45991" rtlCol="0"/>
          <a:lstStyle>
            <a:lvl1pPr algn="r">
              <a:defRPr sz="1100"/>
            </a:lvl1pPr>
          </a:lstStyle>
          <a:p>
            <a:pPr algn="l"/>
            <a:r>
              <a:rPr lang="de-DE" dirty="0"/>
              <a:t>08. November 2022</a:t>
            </a:r>
          </a:p>
          <a:p>
            <a:pPr algn="l"/>
            <a:r>
              <a:rPr lang="de-DE" dirty="0"/>
              <a:t>Stadtgemeinde Bruneck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516580"/>
            <a:ext cx="2984871" cy="500535"/>
          </a:xfrm>
          <a:prstGeom prst="rect">
            <a:avLst/>
          </a:prstGeom>
        </p:spPr>
        <p:txBody>
          <a:bodyPr vert="horz" lIns="91981" tIns="45991" rIns="91981" bIns="45991" rtlCol="0" anchor="b"/>
          <a:lstStyle>
            <a:lvl1pPr algn="l">
              <a:defRPr sz="1100"/>
            </a:lvl1pPr>
          </a:lstStyle>
          <a:p>
            <a:r>
              <a:rPr lang="de-DE" dirty="0"/>
              <a:t>© Bildungs- und Energieforum AFB, Christine Romen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700" y="9516580"/>
            <a:ext cx="2984871" cy="500535"/>
          </a:xfrm>
          <a:prstGeom prst="rect">
            <a:avLst/>
          </a:prstGeom>
        </p:spPr>
        <p:txBody>
          <a:bodyPr vert="horz" lIns="91981" tIns="45991" rIns="91981" bIns="45991" rtlCol="0" anchor="b"/>
          <a:lstStyle>
            <a:lvl1pPr algn="r">
              <a:defRPr sz="1100"/>
            </a:lvl1pPr>
          </a:lstStyle>
          <a:p>
            <a:fld id="{6A94F9CF-E0C9-477C-BA23-B4CABC476F0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24618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191" cy="501831"/>
          </a:xfrm>
          <a:prstGeom prst="rect">
            <a:avLst/>
          </a:prstGeom>
        </p:spPr>
        <p:txBody>
          <a:bodyPr vert="horz" lIns="89172" tIns="44586" rIns="89172" bIns="44586" rtlCol="0"/>
          <a:lstStyle>
            <a:lvl1pPr algn="l">
              <a:defRPr sz="1100"/>
            </a:lvl1pPr>
          </a:lstStyle>
          <a:p>
            <a:r>
              <a:rPr lang="de-DE"/>
              <a:t>Wärmecheck für mein Haus, Gemeinde Tscherms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904" y="3"/>
            <a:ext cx="2985191" cy="501831"/>
          </a:xfrm>
          <a:prstGeom prst="rect">
            <a:avLst/>
          </a:prstGeom>
        </p:spPr>
        <p:txBody>
          <a:bodyPr vert="horz" lIns="89172" tIns="44586" rIns="89172" bIns="44586" rtlCol="0"/>
          <a:lstStyle>
            <a:lvl1pPr algn="r">
              <a:defRPr sz="1100"/>
            </a:lvl1pPr>
          </a:lstStyle>
          <a:p>
            <a:r>
              <a:rPr lang="de-DE"/>
              <a:t>06.11.2014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72" tIns="44586" rIns="89172" bIns="4458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9140" y="4758441"/>
            <a:ext cx="5509889" cy="4509766"/>
          </a:xfrm>
          <a:prstGeom prst="rect">
            <a:avLst/>
          </a:prstGeom>
        </p:spPr>
        <p:txBody>
          <a:bodyPr vert="horz" lIns="89172" tIns="44586" rIns="89172" bIns="4458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516882"/>
            <a:ext cx="2985191" cy="499591"/>
          </a:xfrm>
          <a:prstGeom prst="rect">
            <a:avLst/>
          </a:prstGeom>
        </p:spPr>
        <p:txBody>
          <a:bodyPr vert="horz" lIns="89172" tIns="44586" rIns="89172" bIns="44586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904" y="9516882"/>
            <a:ext cx="2985191" cy="499591"/>
          </a:xfrm>
          <a:prstGeom prst="rect">
            <a:avLst/>
          </a:prstGeom>
        </p:spPr>
        <p:txBody>
          <a:bodyPr vert="horz" lIns="89172" tIns="44586" rIns="89172" bIns="44586" rtlCol="0" anchor="b"/>
          <a:lstStyle>
            <a:lvl1pPr algn="r">
              <a:defRPr sz="1100"/>
            </a:lvl1pPr>
          </a:lstStyle>
          <a:p>
            <a:fld id="{179FE7CA-416B-470E-9ACD-19ED2725FD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66434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2475"/>
            <a:ext cx="5010150" cy="3757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E7CA-416B-470E-9ACD-19ED2725FDC0}" type="slidenum">
              <a:rPr lang="de-DE" smtClean="0"/>
              <a:t>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Wärmecheck für mein Haus, Gemeinde Tscherms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06.11.2014</a:t>
            </a:r>
          </a:p>
        </p:txBody>
      </p:sp>
    </p:spTree>
    <p:extLst>
      <p:ext uri="{BB962C8B-B14F-4D97-AF65-F5344CB8AC3E}">
        <p14:creationId xmlns:p14="http://schemas.microsoft.com/office/powerpoint/2010/main" val="169091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IT" dirty="0"/>
              <a:t>Wohnung (ohne elektri WW-Bereitung)</a:t>
            </a:r>
          </a:p>
          <a:p>
            <a:r>
              <a:rPr lang="de-IT" dirty="0"/>
              <a:t>1 Person 1.000 kWh, 2 Personen 1.500 kWh, 3 Personen 2.000 kWh, 4 Personen 2.300 kWh</a:t>
            </a:r>
          </a:p>
          <a:p>
            <a:r>
              <a:rPr lang="de-IT" dirty="0"/>
              <a:t>Haus (ohne elektr. WW-Bereitung) 2 Personen 2.600 kWh, 3 Personen 3.700 kWh, 4 Personen 4.900 kWh, 5 Personen 6.200 kWh</a:t>
            </a:r>
          </a:p>
          <a:p>
            <a:endParaRPr lang="de-IT" dirty="0"/>
          </a:p>
          <a:p>
            <a:r>
              <a:rPr lang="de-IT" dirty="0"/>
              <a:t>2700 kWh entsprechen rund 1.100 Euro</a:t>
            </a:r>
          </a:p>
          <a:p>
            <a:r>
              <a:rPr lang="de-IT" dirty="0"/>
              <a:t>3.500 kWh entsprechen rund 1.400 Euro (Stand September 2022)</a:t>
            </a:r>
          </a:p>
          <a:p>
            <a:endParaRPr lang="de-IT" dirty="0"/>
          </a:p>
          <a:p>
            <a:r>
              <a:rPr lang="de-IT" dirty="0"/>
              <a:t>Jahresstromverbrauch in Südtirol 2.922 Gwh = 3 Millionen kWh (Astat-Info, April 2022, Bezugsjahr 2020) </a:t>
            </a:r>
          </a:p>
          <a:p>
            <a:r>
              <a:rPr lang="de-DE" dirty="0"/>
              <a:t>R</a:t>
            </a:r>
            <a:r>
              <a:rPr lang="de-IT" dirty="0"/>
              <a:t>und 18% des Stromverbrauches entfallen auf die privaten Haushalte. Damit liegt der Pro-Kopf-Verbrauch bei rund 1.000 kWh</a:t>
            </a:r>
          </a:p>
          <a:p>
            <a:endParaRPr lang="de-IT" dirty="0"/>
          </a:p>
          <a:p>
            <a:r>
              <a:rPr lang="de-DE" dirty="0"/>
              <a:t>I</a:t>
            </a:r>
            <a:r>
              <a:rPr lang="de-IT" dirty="0"/>
              <a:t>n Südtirol produzierte Energie: mittels Wasserkrat 7.284 GWh, mittels PV-Anlagen 269,50 GWh, mittels KWK 522,80 GWh also insgesamt 8.076,4 GWH (Bezugsjahr 2020 – Astat Info, April 2022)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Wärmecheck für mein Haus, Gemeinde Tscherms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06.11.2014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E7CA-416B-470E-9ACD-19ED2725FDC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52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I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Wärmecheck für mein Haus, Gemeinde Tscherms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06.11.2014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E7CA-416B-470E-9ACD-19ED2725FDC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061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indent="0">
              <a:buClr>
                <a:schemeClr val="tx1"/>
              </a:buClr>
              <a:buNone/>
            </a:pPr>
            <a:r>
              <a:rPr lang="de-DE" sz="1200" dirty="0">
                <a:solidFill>
                  <a:schemeClr val="tx1"/>
                </a:solidFill>
              </a:rPr>
              <a:t>Folgende Geräte verfügen über ein Energieeffizienzlabel der EU:</a:t>
            </a:r>
          </a:p>
          <a:p>
            <a:pPr marL="68580" indent="0">
              <a:buClr>
                <a:schemeClr val="tx1"/>
              </a:buClr>
              <a:buNone/>
            </a:pPr>
            <a:r>
              <a:rPr lang="de-DE" sz="1200" dirty="0">
                <a:solidFill>
                  <a:schemeClr val="tx1"/>
                </a:solidFill>
              </a:rPr>
              <a:t>Kühl- und Gefriergeräte, Backöfen, Dunstabzugshauben, Geschirrspüler, Lampen / Leuchtmittel, Waschmaschinen, Wäschetrockner, Fernseher, Warmwasserbereiter, wie z.B. Durchlauferhitzer, Heizungsanlagen, Raumheizgeräte, Raumklimageräte, Lüftungsanlagen</a:t>
            </a:r>
          </a:p>
          <a:p>
            <a:endParaRPr lang="de-I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Wärmecheck für mein Haus, Gemeinde Tscherms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06.11.2014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E7CA-416B-470E-9ACD-19ED2725FDC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44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6613" y="747713"/>
            <a:ext cx="4986337" cy="37417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E7CA-416B-470E-9ACD-19ED2725FDC0}" type="slidenum">
              <a:rPr lang="de-DE" smtClean="0"/>
              <a:t>20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91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BA50D42-C9CD-4801-B293-61D1F53EC57E}" type="datetimeFigureOut">
              <a:rPr lang="de-DE" smtClean="0"/>
              <a:pPr/>
              <a:t>11.11.22</a:t>
            </a:fld>
            <a:endParaRPr lang="de-DE"/>
          </a:p>
        </p:txBody>
      </p:sp>
      <p:sp>
        <p:nvSpPr>
          <p:cNvPr id="50" name="Rectangle 49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9" name="Rectangle 88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11.11.22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11.11.22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0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1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11.11.22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11.11.22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11.11.22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11.11.22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11.11.22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11.11.22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8" name="Rectangle 57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11.11.22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8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11.11.22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1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224492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03196" y="0"/>
            <a:ext cx="3401465" cy="2492896"/>
          </a:xfrm>
        </p:spPr>
        <p:txBody>
          <a:bodyPr>
            <a:normAutofit fontScale="90000"/>
          </a:bodyPr>
          <a:lstStyle/>
          <a:p>
            <a:br>
              <a:rPr lang="de-DE" sz="2600" dirty="0"/>
            </a:br>
            <a:br>
              <a:rPr lang="de-DE" sz="2600" dirty="0"/>
            </a:br>
            <a:br>
              <a:rPr lang="de-DE" sz="2600" dirty="0"/>
            </a:br>
            <a:br>
              <a:rPr lang="de-DE" sz="2600" dirty="0"/>
            </a:br>
            <a:br>
              <a:rPr lang="de-DE" sz="2600" dirty="0"/>
            </a:br>
            <a:br>
              <a:rPr lang="de-DE" sz="2600" dirty="0"/>
            </a:br>
            <a:br>
              <a:rPr lang="de-DE" sz="2600" dirty="0"/>
            </a:br>
            <a:br>
              <a:rPr lang="de-DE" sz="2600" dirty="0"/>
            </a:br>
            <a:br>
              <a:rPr lang="de-DE" sz="2600" dirty="0"/>
            </a:br>
            <a:br>
              <a:rPr lang="de-DE" sz="2600" dirty="0"/>
            </a:br>
            <a:br>
              <a:rPr lang="de-DE" sz="2600" dirty="0"/>
            </a:br>
            <a:r>
              <a:rPr lang="de-DE" sz="2700" b="1" dirty="0"/>
              <a:t>Energie sparen, wie?</a:t>
            </a:r>
            <a:br>
              <a:rPr lang="de-DE" sz="2700" b="1" dirty="0"/>
            </a:br>
            <a:br>
              <a:rPr lang="de-DE" sz="2700" b="1" dirty="0"/>
            </a:br>
            <a:r>
              <a:rPr lang="de-DE" sz="2200" b="1" dirty="0"/>
              <a:t>Tipps für Haushalt, Geldtasche und unser Klima</a:t>
            </a:r>
            <a:br>
              <a:rPr lang="de-DE" sz="2900" b="1" dirty="0"/>
            </a:br>
            <a:endParaRPr lang="de-DE" sz="19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615088" y="2089725"/>
            <a:ext cx="34895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="1" dirty="0"/>
          </a:p>
          <a:p>
            <a:r>
              <a:rPr lang="de-DE" sz="1200" b="1" dirty="0"/>
              <a:t>mit Energie- und Bauberaterin</a:t>
            </a:r>
          </a:p>
          <a:p>
            <a:r>
              <a:rPr lang="de-DE" sz="1200" b="1" dirty="0"/>
              <a:t>Christine Romen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Bildungs- und Energieforum AFB</a:t>
            </a:r>
          </a:p>
          <a:p>
            <a:r>
              <a:rPr lang="de-DE" sz="1200" dirty="0"/>
              <a:t>Pfarrhofstraße 60, Bozen</a:t>
            </a:r>
          </a:p>
          <a:p>
            <a:r>
              <a:rPr lang="de-DE" sz="1200" dirty="0"/>
              <a:t>Tel.: 0471-254199</a:t>
            </a:r>
          </a:p>
          <a:p>
            <a:endParaRPr lang="de-DE" sz="1200" dirty="0"/>
          </a:p>
          <a:p>
            <a:r>
              <a:rPr lang="de-DE" sz="1200" dirty="0"/>
              <a:t>info@energieforum.bz</a:t>
            </a:r>
          </a:p>
          <a:p>
            <a:r>
              <a:rPr lang="de-DE" sz="1200" dirty="0" err="1"/>
              <a:t>www.energieforum.bz</a:t>
            </a:r>
            <a:endParaRPr lang="de-DE" sz="1200" dirty="0"/>
          </a:p>
        </p:txBody>
      </p:sp>
      <p:pic>
        <p:nvPicPr>
          <p:cNvPr id="13" name="Grafik 12" descr="Ein Bild, das Platz enthält.&#10;&#10;Automatisch generierte Beschreibung">
            <a:extLst>
              <a:ext uri="{FF2B5EF4-FFF2-40B4-BE49-F238E27FC236}">
                <a16:creationId xmlns:a16="http://schemas.microsoft.com/office/drawing/2014/main" id="{05D62CD4-4DD8-8433-C85A-42155E0D4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2376264"/>
            <a:ext cx="940373" cy="9403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4E52E3B-3C1F-07BC-70C2-1D0AC5BCC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96" y="4293097"/>
            <a:ext cx="2180056" cy="441759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D3EB92D-BD24-0382-9D84-844AB72DD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" y="476672"/>
            <a:ext cx="4431340" cy="62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9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8075240" cy="710952"/>
          </a:xfrm>
        </p:spPr>
        <p:txBody>
          <a:bodyPr>
            <a:normAutofit/>
          </a:bodyPr>
          <a:lstStyle/>
          <a:p>
            <a:r>
              <a:rPr lang="de-DE" sz="2400" b="1" dirty="0"/>
              <a:t>Stromsparen leicht gemacht</a:t>
            </a:r>
            <a:endParaRPr lang="de-DE" sz="2400" b="1" dirty="0">
              <a:solidFill>
                <a:srgbClr val="92D050"/>
              </a:solidFill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535373" y="1306922"/>
            <a:ext cx="4900723" cy="5347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Stromsparende Waschmaschinen verbrauchen unter 70 kWh für 100 Waschladungen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Waschmaschine und Geschirrspüler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nicht hab voll laufen lassen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Waschprogramm anpassen, Vorwaschgang nur bei stark verschmutzter Wäsche nutzen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Je höher die Wassertemperatur, desto höher der Stromverbrauch. Wascht man bei 40° statt bei 60°, so halbiert sich der Stromverbrauch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Das Trocknen auf der Leine ist am Kostengünstigsten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Auf geeignete Bügelfeuchte achten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Beleuchtung mit Bedacht nutzen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Einsatz Energiesparende Beleuchtungskörper und Elektrogeräte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de-DE" sz="18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8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sz="18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sz="19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9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6512" y="6654552"/>
            <a:ext cx="2952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AFB - Bildungs- und Energieforum, Christine Romen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88024" y="88032"/>
            <a:ext cx="323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solidFill>
                  <a:srgbClr val="92D050"/>
                </a:solidFill>
              </a:rPr>
              <a:t>Bildungs- und Energieforum</a:t>
            </a:r>
            <a:endParaRPr lang="de-DE" dirty="0">
              <a:solidFill>
                <a:srgbClr val="92D05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6BB8E2-93B3-B9EF-AEFD-531149564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34" y="980728"/>
            <a:ext cx="3293110" cy="33185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525CC4-1B37-C6F9-14B6-8CBC1EA57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59" y="4653136"/>
            <a:ext cx="2327907" cy="149859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A642628-120D-182A-E708-DF16A4B58BF9}"/>
              </a:ext>
            </a:extLst>
          </p:cNvPr>
          <p:cNvSpPr txBox="1"/>
          <p:nvPr/>
        </p:nvSpPr>
        <p:spPr>
          <a:xfrm>
            <a:off x="6375038" y="5782394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>
                <a:solidFill>
                  <a:srgbClr val="FF0000"/>
                </a:solidFill>
              </a:rPr>
              <a:t> - 70 Euro</a:t>
            </a:r>
          </a:p>
        </p:txBody>
      </p:sp>
    </p:spTree>
    <p:extLst>
      <p:ext uri="{BB962C8B-B14F-4D97-AF65-F5344CB8AC3E}">
        <p14:creationId xmlns:p14="http://schemas.microsoft.com/office/powerpoint/2010/main" val="46970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8075240" cy="710952"/>
          </a:xfrm>
        </p:spPr>
        <p:txBody>
          <a:bodyPr>
            <a:normAutofit/>
          </a:bodyPr>
          <a:lstStyle/>
          <a:p>
            <a:r>
              <a:rPr lang="de-DE" sz="2400" b="1" dirty="0"/>
              <a:t>Stromfresser Heizungspumpe</a:t>
            </a:r>
            <a:endParaRPr lang="de-DE" sz="2400" b="1" dirty="0">
              <a:solidFill>
                <a:srgbClr val="92D050"/>
              </a:solidFill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535373" y="1306922"/>
            <a:ext cx="5764819" cy="5112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15 – 20 Jahre alte Heizungspumpen: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rund 240 kWh pro Jahr entspricht ca. 100 Euro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Moderne Pumpen verbrauchen zum Teil weniger als 15 Euro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de-DE" sz="1800" dirty="0">
              <a:solidFill>
                <a:schemeClr val="tx1"/>
              </a:solidFill>
            </a:endParaRPr>
          </a:p>
          <a:p>
            <a:pPr marL="68580" indent="0">
              <a:buClr>
                <a:schemeClr val="tx1"/>
              </a:buClr>
              <a:buNone/>
            </a:pPr>
            <a:r>
              <a:rPr lang="de-DE" sz="1800" dirty="0">
                <a:solidFill>
                  <a:schemeClr val="tx1"/>
                </a:solidFill>
              </a:rPr>
              <a:t>Austausch lohnt sich meistens schon wenigen Jahren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marL="68580" indent="0">
              <a:buClr>
                <a:schemeClr val="tx1"/>
              </a:buClr>
              <a:buNone/>
            </a:pPr>
            <a:r>
              <a:rPr lang="de-DE" sz="1800" b="1" dirty="0">
                <a:solidFill>
                  <a:schemeClr val="tx1"/>
                </a:solidFill>
              </a:rPr>
              <a:t>Grund: enormes Sparpotential</a:t>
            </a:r>
          </a:p>
          <a:p>
            <a:pPr marL="68580" indent="0">
              <a:buClr>
                <a:schemeClr val="tx1"/>
              </a:buClr>
              <a:buNone/>
            </a:pPr>
            <a:r>
              <a:rPr lang="de-DE" sz="1800" dirty="0">
                <a:solidFill>
                  <a:schemeClr val="tx1"/>
                </a:solidFill>
              </a:rPr>
              <a:t>Alte Heizungspumpe pumpt oft 6.000 Stunden im Jahr mit </a:t>
            </a:r>
            <a:r>
              <a:rPr lang="de-DE" sz="1800" dirty="0" err="1">
                <a:solidFill>
                  <a:schemeClr val="tx1"/>
                </a:solidFill>
              </a:rPr>
              <a:t>konstat</a:t>
            </a:r>
            <a:r>
              <a:rPr lang="de-DE" sz="1800" dirty="0">
                <a:solidFill>
                  <a:schemeClr val="tx1"/>
                </a:solidFill>
              </a:rPr>
              <a:t> hoher Leistung das Wasser durch die Heizungsrohre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marL="68580" indent="0">
              <a:buClr>
                <a:schemeClr val="tx1"/>
              </a:buClr>
              <a:buNone/>
            </a:pPr>
            <a:r>
              <a:rPr lang="de-DE" sz="1800" dirty="0">
                <a:solidFill>
                  <a:schemeClr val="tx1"/>
                </a:solidFill>
              </a:rPr>
              <a:t>Moderne, geregelte Pumpen arbeiten „intelligenter“. Sie erkennen den Heizbedarf und passen die Leitung an. Somit brauchen sie nur mehr bis zu 1/10 an Strom.</a:t>
            </a:r>
          </a:p>
          <a:p>
            <a:pPr marL="68580" indent="0">
              <a:buNone/>
            </a:pPr>
            <a:endParaRPr lang="de-DE" sz="18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sz="18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sz="19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9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6512" y="6654552"/>
            <a:ext cx="2952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AFB - Bildungs- und Energieforum, Christine Romen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88024" y="88032"/>
            <a:ext cx="323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solidFill>
                  <a:srgbClr val="92D050"/>
                </a:solidFill>
              </a:rPr>
              <a:t>Bildungs- und Energieforum</a:t>
            </a:r>
            <a:endParaRPr lang="de-DE" dirty="0">
              <a:solidFill>
                <a:srgbClr val="92D050"/>
              </a:solidFill>
            </a:endParaRPr>
          </a:p>
        </p:txBody>
      </p:sp>
      <p:pic>
        <p:nvPicPr>
          <p:cNvPr id="6" name="Grafik 5" descr="Ein Bild, das Wand, drinnen, schmutzig enthält.&#10;&#10;Automatisch generierte Beschreibung">
            <a:extLst>
              <a:ext uri="{FF2B5EF4-FFF2-40B4-BE49-F238E27FC236}">
                <a16:creationId xmlns:a16="http://schemas.microsoft.com/office/drawing/2014/main" id="{AAF55DD7-E78C-1ED2-DF26-248500BAB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4327" y="1210648"/>
            <a:ext cx="2420888" cy="1815338"/>
          </a:xfrm>
          <a:prstGeom prst="rect">
            <a:avLst/>
          </a:prstGeom>
        </p:spPr>
      </p:pic>
      <p:pic>
        <p:nvPicPr>
          <p:cNvPr id="12" name="Grafik 11" descr="Ein Bild, das schwarz, Outdoorobjekt, elektronisch enthält.&#10;&#10;Automatisch generierte Beschreibung">
            <a:extLst>
              <a:ext uri="{FF2B5EF4-FFF2-40B4-BE49-F238E27FC236}">
                <a16:creationId xmlns:a16="http://schemas.microsoft.com/office/drawing/2014/main" id="{70D92E60-C8CA-6472-4296-BBCF07A23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39" y="3879304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1121"/>
            <a:ext cx="802769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"/>
            <a:ext cx="3528000" cy="61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654552"/>
            <a:ext cx="244827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Christine Romen,</a:t>
            </a:r>
            <a:r>
              <a:rPr kumimoji="0" lang="de-DE" sz="900" b="0" i="0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Bildungs- und Energieforum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66936"/>
          </a:xfrm>
        </p:spPr>
        <p:txBody>
          <a:bodyPr>
            <a:normAutofit/>
          </a:bodyPr>
          <a:lstStyle/>
          <a:p>
            <a:r>
              <a:rPr lang="de-DE" sz="2500" b="1" dirty="0"/>
              <a:t>Energiebedarf Haushalt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de-DE" sz="2200" dirty="0"/>
          </a:p>
          <a:p>
            <a:endParaRPr lang="de-DE" sz="2200" dirty="0"/>
          </a:p>
          <a:p>
            <a:pPr>
              <a:buFont typeface="Wingdings" pitchFamily="2" charset="2"/>
              <a:buChar char="§"/>
            </a:pPr>
            <a:endParaRPr lang="de-DE" sz="2200" dirty="0"/>
          </a:p>
          <a:p>
            <a:pP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3203848" y="3104964"/>
            <a:ext cx="1296144" cy="144016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769650" y="1056650"/>
            <a:ext cx="1296144" cy="144016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29CDD4F-5088-C4F6-2814-0A7138539FB5}"/>
              </a:ext>
            </a:extLst>
          </p:cNvPr>
          <p:cNvSpPr txBox="1"/>
          <p:nvPr/>
        </p:nvSpPr>
        <p:spPr>
          <a:xfrm>
            <a:off x="5148064" y="2740278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>
                <a:solidFill>
                  <a:srgbClr val="FF0000"/>
                </a:solidFill>
              </a:rPr>
              <a:t> </a:t>
            </a:r>
            <a:r>
              <a:rPr lang="de-IT" dirty="0"/>
              <a:t>Altbau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E710545-4D6E-73DB-2600-DB077DF0C8AD}"/>
              </a:ext>
            </a:extLst>
          </p:cNvPr>
          <p:cNvSpPr txBox="1">
            <a:spLocks/>
          </p:cNvSpPr>
          <p:nvPr/>
        </p:nvSpPr>
        <p:spPr>
          <a:xfrm>
            <a:off x="1871700" y="5579243"/>
            <a:ext cx="5256584" cy="8128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800" b="1" dirty="0">
                <a:solidFill>
                  <a:srgbClr val="FF0000"/>
                </a:solidFill>
              </a:rPr>
              <a:t>Verbrauchsbezogene Energiekennzahl: </a:t>
            </a:r>
          </a:p>
          <a:p>
            <a:pPr algn="ctr"/>
            <a:r>
              <a:rPr lang="de-DE" sz="1800" b="1" dirty="0">
                <a:solidFill>
                  <a:schemeClr val="bg2">
                    <a:lumMod val="50000"/>
                  </a:schemeClr>
                </a:solidFill>
              </a:rPr>
              <a:t>Jahresverbrauch dividiert durch beheizte m</a:t>
            </a:r>
            <a:r>
              <a:rPr lang="de-DE" sz="1800" b="1" baseline="30000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330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3528000" cy="61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6527813"/>
            <a:ext cx="21602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Christine Romen,</a:t>
            </a:r>
            <a:r>
              <a:rPr kumimoji="0" lang="de-DE" sz="900" b="0" i="0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Energieforum Südtirol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57300F5-A843-0CEF-3E3E-7816378A0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238613" cy="5904656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E852DE9-BC2B-29EF-78A5-77C2E5E6064B}"/>
              </a:ext>
            </a:extLst>
          </p:cNvPr>
          <p:cNvCxnSpPr>
            <a:cxnSpLocks/>
          </p:cNvCxnSpPr>
          <p:nvPr/>
        </p:nvCxnSpPr>
        <p:spPr>
          <a:xfrm flipH="1">
            <a:off x="1907704" y="3573016"/>
            <a:ext cx="37444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404A8F4-9EAA-9E86-345E-17D402F87E18}"/>
              </a:ext>
            </a:extLst>
          </p:cNvPr>
          <p:cNvSpPr/>
          <p:nvPr/>
        </p:nvSpPr>
        <p:spPr>
          <a:xfrm>
            <a:off x="107504" y="3356993"/>
            <a:ext cx="1734565" cy="2880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F6C8AC18-C145-FE6D-E62A-7269E0AC13A9}"/>
              </a:ext>
            </a:extLst>
          </p:cNvPr>
          <p:cNvSpPr txBox="1">
            <a:spLocks/>
          </p:cNvSpPr>
          <p:nvPr/>
        </p:nvSpPr>
        <p:spPr>
          <a:xfrm>
            <a:off x="4624072" y="829705"/>
            <a:ext cx="4042792" cy="1159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2400" b="1" dirty="0"/>
              <a:t>Heizverbrauch kennen</a:t>
            </a:r>
          </a:p>
          <a:p>
            <a:pPr algn="ctr"/>
            <a:r>
              <a:rPr lang="de-DE" sz="2400" b="1" dirty="0"/>
              <a:t>und einschätzen </a:t>
            </a:r>
          </a:p>
          <a:p>
            <a:pPr algn="ctr"/>
            <a:endParaRPr lang="de-DE" sz="2400" b="1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1063651-9539-97BD-12E7-CF0FE265F36A}"/>
              </a:ext>
            </a:extLst>
          </p:cNvPr>
          <p:cNvSpPr txBox="1"/>
          <p:nvPr/>
        </p:nvSpPr>
        <p:spPr>
          <a:xfrm>
            <a:off x="5717755" y="3356993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/>
              <a:t>Verbrauch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F1358E5-D189-CF8D-9ADE-2D09C0898BD6}"/>
              </a:ext>
            </a:extLst>
          </p:cNvPr>
          <p:cNvCxnSpPr>
            <a:cxnSpLocks/>
          </p:cNvCxnSpPr>
          <p:nvPr/>
        </p:nvCxnSpPr>
        <p:spPr>
          <a:xfrm flipH="1">
            <a:off x="4211960" y="5301208"/>
            <a:ext cx="21960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CCE60B74-E0AB-B02B-E7A1-74D9D70A8FD7}"/>
              </a:ext>
            </a:extLst>
          </p:cNvPr>
          <p:cNvSpPr txBox="1"/>
          <p:nvPr/>
        </p:nvSpPr>
        <p:spPr>
          <a:xfrm>
            <a:off x="6517740" y="4978042"/>
            <a:ext cx="132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/>
              <a:t>Kosten im </a:t>
            </a:r>
          </a:p>
          <a:p>
            <a:r>
              <a:rPr lang="de-IT" dirty="0"/>
              <a:t>Zeitraum x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FCFE277D-B2C4-552E-C43A-0A3963F76795}"/>
              </a:ext>
            </a:extLst>
          </p:cNvPr>
          <p:cNvCxnSpPr>
            <a:cxnSpLocks/>
          </p:cNvCxnSpPr>
          <p:nvPr/>
        </p:nvCxnSpPr>
        <p:spPr>
          <a:xfrm flipH="1">
            <a:off x="1842069" y="3140968"/>
            <a:ext cx="37444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7038988D-C2E4-9777-184F-82037F3AAD67}"/>
              </a:ext>
            </a:extLst>
          </p:cNvPr>
          <p:cNvSpPr txBox="1"/>
          <p:nvPr/>
        </p:nvSpPr>
        <p:spPr>
          <a:xfrm>
            <a:off x="5717755" y="2930875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/>
              <a:t>Verbrauchszeitraum</a:t>
            </a:r>
          </a:p>
        </p:txBody>
      </p:sp>
    </p:spTree>
    <p:extLst>
      <p:ext uri="{BB962C8B-B14F-4D97-AF65-F5344CB8AC3E}">
        <p14:creationId xmlns:p14="http://schemas.microsoft.com/office/powerpoint/2010/main" val="3461991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7809"/>
            <a:ext cx="8229600" cy="566936"/>
          </a:xfrm>
        </p:spPr>
        <p:txBody>
          <a:bodyPr>
            <a:normAutofit/>
          </a:bodyPr>
          <a:lstStyle/>
          <a:p>
            <a:r>
              <a:rPr lang="de-DE" sz="2500" b="1" dirty="0"/>
              <a:t>Heizspartipps</a:t>
            </a:r>
          </a:p>
        </p:txBody>
      </p:sp>
      <p:sp>
        <p:nvSpPr>
          <p:cNvPr id="3" name="Inhaltsplatzhalter 4"/>
          <p:cNvSpPr txBox="1">
            <a:spLocks/>
          </p:cNvSpPr>
          <p:nvPr/>
        </p:nvSpPr>
        <p:spPr>
          <a:xfrm>
            <a:off x="539552" y="1268760"/>
            <a:ext cx="7992887" cy="518457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de-DE" sz="1800" dirty="0"/>
              <a:t>Angemessene Raumtemperaturen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      Absenkung um 1° bring rund 6% Einsparung mit sich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de-DE" sz="1800" dirty="0"/>
              <a:t>Absenkung der Raumtemperaturen bei Abwesenheit und Nachts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Absenkung um 1° bring rund 6% Einsparung mit sich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4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>
              <a:buClr>
                <a:schemeClr val="bg2">
                  <a:lumMod val="50000"/>
                </a:schemeClr>
              </a:buClr>
              <a:buFont typeface="Wingdings 2" panose="05020102010507070707" pitchFamily="18" charset="2"/>
              <a:buChar char=""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9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3528000" cy="61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6527813"/>
            <a:ext cx="21602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Christine Romen,</a:t>
            </a:r>
            <a:r>
              <a:rPr kumimoji="0" lang="de-DE" sz="900" b="0" i="0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Energieforum Südtirol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084C0B7-F7A9-F27D-2FEB-37D9C2909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7" y="2348880"/>
            <a:ext cx="4464496" cy="1698534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FF49CEB-4DF7-FC15-682A-511F60A54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6519017"/>
            <a:ext cx="368781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dirty="0">
                <a:latin typeface="Calibri" pitchFamily="34" charset="0"/>
                <a:cs typeface="Times New Roman" pitchFamily="18" charset="0"/>
              </a:rPr>
              <a:t>Quelle Grafik: Online-Ratgeber „Gesundes und nachhaltiges Wohnen“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9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7809"/>
            <a:ext cx="8229600" cy="566936"/>
          </a:xfrm>
        </p:spPr>
        <p:txBody>
          <a:bodyPr>
            <a:normAutofit/>
          </a:bodyPr>
          <a:lstStyle/>
          <a:p>
            <a:r>
              <a:rPr lang="de-DE" sz="2500" b="1" dirty="0"/>
              <a:t>Heizspartipps</a:t>
            </a:r>
          </a:p>
        </p:txBody>
      </p:sp>
      <p:sp>
        <p:nvSpPr>
          <p:cNvPr id="3" name="Inhaltsplatzhalter 4"/>
          <p:cNvSpPr txBox="1">
            <a:spLocks/>
          </p:cNvSpPr>
          <p:nvPr/>
        </p:nvSpPr>
        <p:spPr>
          <a:xfrm>
            <a:off x="539553" y="1268760"/>
            <a:ext cx="3672407" cy="518457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de-DE" sz="1800" dirty="0"/>
              <a:t>Heizkörper nicht durch Verkleidungen oder Vorhänge  verdecken und von Staub befreien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de-DE" sz="1800" dirty="0"/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de-DE" sz="1800" dirty="0"/>
              <a:t>Heizkörper entlüften: durch die Luft im Heizungskreis wird mehr Energie benötigt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de-DE" sz="1800" dirty="0"/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de-DE" sz="1800" dirty="0"/>
              <a:t> Abends Rollläden,  Jalousien und Vorhänge schließen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de-DE" sz="1800" dirty="0"/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de-DE" sz="1800" dirty="0"/>
              <a:t>Energieeffizientes Lüften: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de-DE" sz="1800" dirty="0"/>
              <a:t>    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Hier gilt das Motto: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    „Kurz und effektiv!“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>
              <a:buClr>
                <a:schemeClr val="bg2">
                  <a:lumMod val="50000"/>
                </a:schemeClr>
              </a:buClr>
              <a:buFont typeface="Wingdings 2" panose="05020102010507070707" pitchFamily="18" charset="2"/>
              <a:buChar char=""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9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3528000" cy="61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6527813"/>
            <a:ext cx="21602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Christine Romen,</a:t>
            </a:r>
            <a:r>
              <a:rPr kumimoji="0" lang="de-DE" sz="900" b="0" i="0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Energieforum Südtirol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49258B-F57D-47BD-A0DF-29E609100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36712"/>
            <a:ext cx="4605198" cy="5573975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00996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7809"/>
            <a:ext cx="8229600" cy="566936"/>
          </a:xfrm>
        </p:spPr>
        <p:txBody>
          <a:bodyPr>
            <a:normAutofit/>
          </a:bodyPr>
          <a:lstStyle/>
          <a:p>
            <a:r>
              <a:rPr lang="de-DE" sz="2500" b="1" dirty="0"/>
              <a:t>Heizspartipps</a:t>
            </a:r>
          </a:p>
        </p:txBody>
      </p:sp>
      <p:sp>
        <p:nvSpPr>
          <p:cNvPr id="3" name="Inhaltsplatzhalter 4"/>
          <p:cNvSpPr txBox="1">
            <a:spLocks/>
          </p:cNvSpPr>
          <p:nvPr/>
        </p:nvSpPr>
        <p:spPr>
          <a:xfrm>
            <a:off x="539552" y="1268760"/>
            <a:ext cx="7992887" cy="518457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de-DE" sz="1800" dirty="0"/>
              <a:t>Hydraulischen Abgleich -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de-DE" sz="1800" dirty="0"/>
              <a:t>    fachgerechte Einstellung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de-DE" sz="1800" dirty="0"/>
              <a:t>    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neuwertige Thermostatköpfe / einstellbare Thermostatventile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     </a:t>
            </a:r>
            <a:endParaRPr lang="de-DE" sz="1800" dirty="0"/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de-DE" sz="1800" dirty="0"/>
              <a:t>Aktive Nutzung der Sonnenenergie über verglaste Flächen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700" dirty="0"/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de-DE" sz="1800" dirty="0"/>
              <a:t>Kontrolle und Wartung der Heizanlage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de-DE" sz="1800" dirty="0"/>
              <a:t>Temperaturreduzierung im Bereich der Warmwasserbereitung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de-DE" sz="1800" dirty="0"/>
              <a:t>Sonnenenergienutzung für die Warmwasserbereitung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de-DE" sz="1800" dirty="0"/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de-DE" sz="1800" dirty="0"/>
              <a:t>Warmwasserzirkulation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wenn möglich vermeiden oder eigene Pumpen mit elektrischem Druckregler verwenden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in den Nachtstunden ausschalten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Ermittlung der erforderlichen Einschaltzeiten: Zeitschaltuhr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>
              <a:buClr>
                <a:schemeClr val="bg2">
                  <a:lumMod val="50000"/>
                </a:schemeClr>
              </a:buClr>
              <a:buFont typeface="Wingdings 2" panose="05020102010507070707" pitchFamily="18" charset="2"/>
              <a:buChar char=""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9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3528000" cy="61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6527813"/>
            <a:ext cx="21602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Christine Romen,</a:t>
            </a:r>
            <a:r>
              <a:rPr kumimoji="0" lang="de-DE" sz="900" b="0" i="0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Energieforum Südtirol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D544A7-1053-1F8C-7533-295D67F22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20" y="756457"/>
            <a:ext cx="2506437" cy="1664431"/>
          </a:xfrm>
          <a:prstGeom prst="rect">
            <a:avLst/>
          </a:prstGeom>
        </p:spPr>
      </p:pic>
      <p:pic>
        <p:nvPicPr>
          <p:cNvPr id="6" name="Picture 3" descr="Z:\Firma\Fotos &amp; Grafiken\Gebäude &amp; Bauteile &amp; Co\Heizungscheck Fotos\Thermostatventil komp.JPG">
            <a:extLst>
              <a:ext uri="{FF2B5EF4-FFF2-40B4-BE49-F238E27FC236}">
                <a16:creationId xmlns:a16="http://schemas.microsoft.com/office/drawing/2014/main" id="{5ED8C810-C36F-1247-ACB8-7D2C2EAA6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04864"/>
            <a:ext cx="1306488" cy="98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45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7809"/>
            <a:ext cx="8229600" cy="566936"/>
          </a:xfrm>
        </p:spPr>
        <p:txBody>
          <a:bodyPr>
            <a:normAutofit/>
          </a:bodyPr>
          <a:lstStyle/>
          <a:p>
            <a:r>
              <a:rPr lang="de-DE" sz="2500" b="1" dirty="0"/>
              <a:t>Heizspartipps</a:t>
            </a:r>
          </a:p>
        </p:txBody>
      </p:sp>
      <p:sp>
        <p:nvSpPr>
          <p:cNvPr id="3" name="Inhaltsplatzhalter 4"/>
          <p:cNvSpPr txBox="1">
            <a:spLocks/>
          </p:cNvSpPr>
          <p:nvPr/>
        </p:nvSpPr>
        <p:spPr>
          <a:xfrm>
            <a:off x="539552" y="1268760"/>
            <a:ext cx="7992887" cy="518457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>
              <a:buClr>
                <a:schemeClr val="bg2">
                  <a:lumMod val="50000"/>
                </a:schemeClr>
              </a:buClr>
              <a:buFont typeface="Wingdings 2" panose="05020102010507070707" pitchFamily="18" charset="2"/>
              <a:buChar char=""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9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3528000" cy="61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6527813"/>
            <a:ext cx="21602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Christine Romen,</a:t>
            </a:r>
            <a:r>
              <a:rPr kumimoji="0" lang="de-DE" sz="900" b="0" i="0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Energieforum Südtirol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A905D0A-6C4F-D320-FD6F-1F88A7E5295B}"/>
              </a:ext>
            </a:extLst>
          </p:cNvPr>
          <p:cNvSpPr txBox="1">
            <a:spLocks/>
          </p:cNvSpPr>
          <p:nvPr/>
        </p:nvSpPr>
        <p:spPr>
          <a:xfrm>
            <a:off x="668832" y="1268015"/>
            <a:ext cx="5104183" cy="5032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de-DE" sz="1800" dirty="0"/>
              <a:t>Luftundichten Stellen verschließen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de-DE" sz="1800" dirty="0"/>
              <a:t>    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Test mit dem Handrücken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de-DE" sz="1800" dirty="0"/>
              <a:t>    Einsparpotential zwischen 5 und 10%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de-DE" sz="1800" dirty="0"/>
              <a:t>    Typische Schwachstellen: im Bereich 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de-DE" sz="1800" dirty="0"/>
              <a:t>    der Fenster, </a:t>
            </a:r>
            <a:r>
              <a:rPr lang="de-DE" sz="1800" dirty="0" err="1"/>
              <a:t>Rollokästen</a:t>
            </a:r>
            <a:r>
              <a:rPr lang="de-DE" sz="1800" dirty="0"/>
              <a:t>,    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de-DE" sz="1800" dirty="0"/>
              <a:t>    Eingangstüren, unterhalb der 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de-DE" sz="1800" dirty="0"/>
              <a:t>    Fensterbänke usw.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de-DE" sz="1800" dirty="0"/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de-DE" sz="1800" dirty="0"/>
              <a:t>Anpressdruck der Fenster und Türen kontrollieren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de-DE" sz="1800" dirty="0"/>
              <a:t>    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Test mit einem Blatt Papier</a:t>
            </a: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de-DE" sz="1800" dirty="0"/>
              <a:t>Kleine Wärmedämmmaßnahmen wie z.B. im Bereich der alten </a:t>
            </a:r>
            <a:r>
              <a:rPr lang="de-DE" sz="1800" dirty="0" err="1"/>
              <a:t>Rollokästen</a:t>
            </a:r>
            <a:r>
              <a:rPr lang="de-DE" sz="1800" dirty="0"/>
              <a:t>, Heizungsrohe im Keller, Heizkörpernischen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de-DE" sz="1800" dirty="0"/>
          </a:p>
          <a:p>
            <a:pPr>
              <a:buClr>
                <a:schemeClr val="bg2">
                  <a:lumMod val="50000"/>
                </a:schemeClr>
              </a:buClr>
              <a:buFont typeface="Wingdings 2" panose="05020102010507070707" pitchFamily="18" charset="2"/>
              <a:buChar char=""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9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5F4735-08EF-8785-6B70-021D34433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34" y="1421160"/>
            <a:ext cx="2778442" cy="2107321"/>
          </a:xfrm>
          <a:prstGeom prst="rect">
            <a:avLst/>
          </a:prstGeom>
        </p:spPr>
      </p:pic>
      <p:pic>
        <p:nvPicPr>
          <p:cNvPr id="8" name="Grafik 7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23D6D342-D871-3997-36E1-885F930F8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15" y="4366244"/>
            <a:ext cx="2778442" cy="20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24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66936"/>
          </a:xfrm>
        </p:spPr>
        <p:txBody>
          <a:bodyPr/>
          <a:lstStyle/>
          <a:p>
            <a:r>
              <a:rPr lang="de-DE" sz="2500" b="1" dirty="0"/>
              <a:t>Energiesparpotential eines Gebäudes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609600" y="1161121"/>
            <a:ext cx="8229600" cy="5444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de-DE" sz="1700" b="1" dirty="0"/>
              <a:t>Wissen wo Energie in welchen Mengen verloren geht</a:t>
            </a:r>
          </a:p>
          <a:p>
            <a:pPr marL="68580" indent="0">
              <a:buFont typeface="Wingdings 2" pitchFamily="18" charset="2"/>
              <a:buNone/>
            </a:pPr>
            <a:endParaRPr lang="de-DE" sz="2200" dirty="0"/>
          </a:p>
          <a:p>
            <a:pPr marL="68580" indent="0">
              <a:buFont typeface="Wingdings 2" pitchFamily="18" charset="2"/>
              <a:buNone/>
            </a:pPr>
            <a:endParaRPr lang="de-DE" sz="2200" dirty="0"/>
          </a:p>
          <a:p>
            <a:endParaRPr lang="de-DE" sz="2200" dirty="0"/>
          </a:p>
          <a:p>
            <a:pPr>
              <a:buFont typeface="Wingdings" pitchFamily="2" charset="2"/>
              <a:buChar char="§"/>
            </a:pPr>
            <a:endParaRPr lang="de-DE" sz="2200" dirty="0"/>
          </a:p>
          <a:p>
            <a:pP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3528000" cy="61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6527813"/>
            <a:ext cx="21602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Christine Romen,</a:t>
            </a:r>
            <a:r>
              <a:rPr kumimoji="0" lang="de-DE" sz="900" b="0" i="0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Energieforum Südtirol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Grafik 12" descr="z_energiebilanz.jpg">
            <a:extLst>
              <a:ext uri="{FF2B5EF4-FFF2-40B4-BE49-F238E27FC236}">
                <a16:creationId xmlns:a16="http://schemas.microsoft.com/office/drawing/2014/main" id="{B77302E8-59C2-6CFC-423D-6EFD5BFDE2DE}"/>
              </a:ext>
            </a:extLst>
          </p:cNvPr>
          <p:cNvPicPr/>
          <p:nvPr/>
        </p:nvPicPr>
        <p:blipFill rotWithShape="1">
          <a:blip r:embed="rId3" cstate="print"/>
          <a:srcRect l="6567" r="4977" b="18599"/>
          <a:stretch/>
        </p:blipFill>
        <p:spPr>
          <a:xfrm>
            <a:off x="1835696" y="1844824"/>
            <a:ext cx="561662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56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"/>
            <a:ext cx="3528000" cy="61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6654552"/>
            <a:ext cx="244827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Christine Romen,</a:t>
            </a:r>
            <a:r>
              <a:rPr kumimoji="0" lang="de-DE" sz="900" b="0" i="0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Bildungs- und Energieforum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66936"/>
          </a:xfrm>
        </p:spPr>
        <p:txBody>
          <a:bodyPr>
            <a:normAutofit/>
          </a:bodyPr>
          <a:lstStyle/>
          <a:p>
            <a:r>
              <a:rPr lang="de-DE" sz="2500" b="1" dirty="0"/>
              <a:t>Energiesparendes Sanieren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3143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de-DE" sz="1800" b="1" dirty="0"/>
              <a:t>Wärmedämmung der Außenbauteile</a:t>
            </a:r>
            <a:br>
              <a:rPr lang="de-DE" sz="1800" dirty="0"/>
            </a:br>
            <a:r>
              <a:rPr lang="de-DE" sz="1800" dirty="0"/>
              <a:t>Außenwände, Dach, Kellerdecke</a:t>
            </a:r>
          </a:p>
          <a:p>
            <a:pPr>
              <a:buFont typeface="Wingdings" pitchFamily="2" charset="2"/>
              <a:buChar char="v"/>
            </a:pPr>
            <a:endParaRPr lang="de-DE" sz="1800" dirty="0"/>
          </a:p>
          <a:p>
            <a:pPr>
              <a:buFont typeface="Wingdings" pitchFamily="2" charset="2"/>
              <a:buChar char="v"/>
            </a:pPr>
            <a:r>
              <a:rPr lang="de-DE" sz="1800" b="1" dirty="0"/>
              <a:t>Austausch Fenster und Balkontüren</a:t>
            </a:r>
          </a:p>
          <a:p>
            <a:pPr>
              <a:buFont typeface="Wingdings" pitchFamily="2" charset="2"/>
              <a:buChar char="v"/>
            </a:pPr>
            <a:endParaRPr lang="de-DE" sz="1800" b="1" dirty="0"/>
          </a:p>
          <a:p>
            <a:pPr>
              <a:buFont typeface="Wingdings" pitchFamily="2" charset="2"/>
              <a:buChar char="v"/>
            </a:pPr>
            <a:r>
              <a:rPr lang="de-DE" sz="1800" b="1" dirty="0"/>
              <a:t>Erhöhung der Luftdichtheit der Gebäudehülle</a:t>
            </a:r>
          </a:p>
          <a:p>
            <a:pPr>
              <a:buFont typeface="Wingdings" pitchFamily="2" charset="2"/>
              <a:buChar char="v"/>
            </a:pPr>
            <a:endParaRPr lang="de-DE" sz="1800" b="1" dirty="0"/>
          </a:p>
          <a:p>
            <a:pPr>
              <a:buFont typeface="Wingdings" pitchFamily="2" charset="2"/>
              <a:buChar char="v"/>
            </a:pPr>
            <a:r>
              <a:rPr lang="de-DE" sz="1800" b="1" dirty="0"/>
              <a:t>Einbau von Lüftungsanlagen mit Wärmerückgewinnung</a:t>
            </a:r>
          </a:p>
          <a:p>
            <a:pPr>
              <a:buFont typeface="Wingdings" pitchFamily="2" charset="2"/>
              <a:buChar char="v"/>
            </a:pPr>
            <a:endParaRPr lang="de-DE" sz="1800" b="1" dirty="0"/>
          </a:p>
          <a:p>
            <a:pPr>
              <a:buFont typeface="Wingdings" pitchFamily="2" charset="2"/>
              <a:buChar char="v"/>
            </a:pPr>
            <a:r>
              <a:rPr lang="de-DE" sz="1800" b="1" dirty="0"/>
              <a:t>Austausch der alten Heizanlage</a:t>
            </a:r>
          </a:p>
          <a:p>
            <a:endParaRPr lang="de-DE" sz="2200" b="1" dirty="0"/>
          </a:p>
          <a:p>
            <a:pPr marL="68580" indent="0">
              <a:buNone/>
            </a:pPr>
            <a:endParaRPr lang="de-DE" sz="2200" dirty="0"/>
          </a:p>
          <a:p>
            <a:endParaRPr lang="de-DE" sz="2200" dirty="0"/>
          </a:p>
          <a:p>
            <a:pPr>
              <a:buFont typeface="Wingdings" pitchFamily="2" charset="2"/>
              <a:buChar char="§"/>
            </a:pPr>
            <a:endParaRPr lang="de-DE" sz="2200" dirty="0"/>
          </a:p>
          <a:p>
            <a:pP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0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8075240" cy="710952"/>
          </a:xfrm>
        </p:spPr>
        <p:txBody>
          <a:bodyPr>
            <a:normAutofit/>
          </a:bodyPr>
          <a:lstStyle/>
          <a:p>
            <a:r>
              <a:rPr lang="de-DE" sz="2400" b="1" dirty="0"/>
              <a:t>Stromverbrauch</a:t>
            </a:r>
            <a:endParaRPr lang="de-DE" sz="2400" b="1" dirty="0">
              <a:solidFill>
                <a:srgbClr val="92D050"/>
              </a:solidFill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535373" y="1306922"/>
            <a:ext cx="8033089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6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sz="18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sz="19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9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6512" y="6654552"/>
            <a:ext cx="2952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AFB - Bildungs- und Energieforum, Christine Romen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88024" y="88032"/>
            <a:ext cx="323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solidFill>
                  <a:srgbClr val="92D050"/>
                </a:solidFill>
              </a:rPr>
              <a:t>Bildungs- und Energieforum</a:t>
            </a:r>
            <a:endParaRPr lang="de-DE" dirty="0">
              <a:solidFill>
                <a:srgbClr val="92D050"/>
              </a:solidFill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CE0C3BCD-084A-577F-070D-63FFA67984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055003"/>
              </p:ext>
            </p:extLst>
          </p:nvPr>
        </p:nvGraphicFramePr>
        <p:xfrm>
          <a:off x="523298" y="1628800"/>
          <a:ext cx="7924800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474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2465" y="260648"/>
            <a:ext cx="3313355" cy="191683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000" dirty="0">
                <a:solidFill>
                  <a:schemeClr val="bg1"/>
                </a:solidFill>
              </a:rPr>
              <a:t>DANKE</a:t>
            </a:r>
            <a:br>
              <a:rPr lang="de-DE" sz="3000" dirty="0">
                <a:solidFill>
                  <a:schemeClr val="bg1"/>
                </a:solidFill>
              </a:rPr>
            </a:br>
            <a:br>
              <a:rPr lang="de-DE" sz="3000" dirty="0"/>
            </a:br>
            <a:r>
              <a:rPr lang="de-DE" sz="3000" dirty="0">
                <a:solidFill>
                  <a:schemeClr val="bg1"/>
                </a:solidFill>
              </a:rPr>
              <a:t>für die Aufmerksamkeit</a:t>
            </a:r>
            <a:br>
              <a:rPr lang="de-DE" sz="3000" dirty="0">
                <a:solidFill>
                  <a:schemeClr val="bg1"/>
                </a:solidFill>
              </a:rPr>
            </a:br>
            <a:endParaRPr lang="de-DE" sz="300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4716017" y="2420889"/>
            <a:ext cx="3309803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200" b="1" dirty="0"/>
              <a:t>Christine Romen</a:t>
            </a:r>
          </a:p>
          <a:p>
            <a:pPr marL="0" indent="0">
              <a:buNone/>
            </a:pPr>
            <a:r>
              <a:rPr lang="de-DE" sz="1200" b="1" dirty="0"/>
              <a:t>Dipl. Energieberaterin</a:t>
            </a:r>
          </a:p>
          <a:p>
            <a:pPr marL="0" indent="0">
              <a:buNone/>
            </a:pPr>
            <a:r>
              <a:rPr lang="de-DE" sz="1200" b="1" dirty="0"/>
              <a:t>Heizkesselwärterin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Bildungs- und Energieforum AFB</a:t>
            </a:r>
          </a:p>
          <a:p>
            <a:r>
              <a:rPr lang="de-DE" sz="1200" dirty="0"/>
              <a:t>Pfarrhofstraße 60, Bozen</a:t>
            </a:r>
          </a:p>
          <a:p>
            <a:r>
              <a:rPr lang="de-DE" sz="1200" dirty="0"/>
              <a:t>Tel.: 0471-254199</a:t>
            </a:r>
          </a:p>
          <a:p>
            <a:endParaRPr lang="de-DE" sz="1200" dirty="0"/>
          </a:p>
          <a:p>
            <a:r>
              <a:rPr lang="de-DE" sz="1200" dirty="0" err="1"/>
              <a:t>info@energieforum.bz</a:t>
            </a:r>
            <a:endParaRPr lang="de-DE" sz="1200" dirty="0"/>
          </a:p>
          <a:p>
            <a:r>
              <a:rPr lang="de-DE" sz="1200" dirty="0" err="1"/>
              <a:t>www.energieforum.bz</a:t>
            </a:r>
            <a:endParaRPr lang="de-DE" sz="1200" dirty="0"/>
          </a:p>
          <a:p>
            <a:pPr marL="0" indent="0">
              <a:buNone/>
            </a:pPr>
            <a:endParaRPr lang="de-DE" sz="1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2B9718-B625-E384-D39F-CAAEB8CCE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376264"/>
            <a:ext cx="894464" cy="78011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E8DA51F-1FF7-7B43-7738-318A33BBF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23" y="4077072"/>
            <a:ext cx="2180056" cy="44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3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612074-11DB-3A6E-7101-D05573832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" y="481702"/>
            <a:ext cx="4490970" cy="6040628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6512" y="6654552"/>
            <a:ext cx="2952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AFB - Bildungs- und Energieforum, Christine Romen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88024" y="88032"/>
            <a:ext cx="323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solidFill>
                  <a:srgbClr val="92D050"/>
                </a:solidFill>
              </a:rPr>
              <a:t>Bildungs- und Energieforum</a:t>
            </a:r>
            <a:endParaRPr lang="de-DE" dirty="0">
              <a:solidFill>
                <a:srgbClr val="92D050"/>
              </a:solidFill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A903199-8605-4848-EB3E-5D47A07414D6}"/>
              </a:ext>
            </a:extLst>
          </p:cNvPr>
          <p:cNvCxnSpPr>
            <a:cxnSpLocks/>
          </p:cNvCxnSpPr>
          <p:nvPr/>
        </p:nvCxnSpPr>
        <p:spPr>
          <a:xfrm flipH="1">
            <a:off x="2308157" y="2318646"/>
            <a:ext cx="3631995" cy="283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E56EF088-BAF1-7330-FDED-066CAEC518E0}"/>
              </a:ext>
            </a:extLst>
          </p:cNvPr>
          <p:cNvSpPr txBox="1"/>
          <p:nvPr/>
        </p:nvSpPr>
        <p:spPr>
          <a:xfrm>
            <a:off x="6175476" y="4903727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/>
              <a:t>Bezugszeitraum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F60C0AD1-9B56-36B9-9682-E59C974A43B7}"/>
              </a:ext>
            </a:extLst>
          </p:cNvPr>
          <p:cNvCxnSpPr>
            <a:cxnSpLocks/>
          </p:cNvCxnSpPr>
          <p:nvPr/>
        </p:nvCxnSpPr>
        <p:spPr>
          <a:xfrm flipH="1">
            <a:off x="4124153" y="5081465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D3318B-F9CD-DC9D-0AE4-84A108807E87}"/>
              </a:ext>
            </a:extLst>
          </p:cNvPr>
          <p:cNvCxnSpPr>
            <a:cxnSpLocks/>
          </p:cNvCxnSpPr>
          <p:nvPr/>
        </p:nvCxnSpPr>
        <p:spPr>
          <a:xfrm flipH="1">
            <a:off x="3995936" y="5763934"/>
            <a:ext cx="14893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B8A90F2-6EA5-92A3-9280-9A13162AC9E7}"/>
              </a:ext>
            </a:extLst>
          </p:cNvPr>
          <p:cNvCxnSpPr>
            <a:cxnSpLocks/>
          </p:cNvCxnSpPr>
          <p:nvPr/>
        </p:nvCxnSpPr>
        <p:spPr>
          <a:xfrm flipH="1">
            <a:off x="1763688" y="4604774"/>
            <a:ext cx="3761583" cy="5006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8603E0BC-FD67-088E-4B1A-3A516E3FF1AF}"/>
              </a:ext>
            </a:extLst>
          </p:cNvPr>
          <p:cNvSpPr txBox="1"/>
          <p:nvPr/>
        </p:nvSpPr>
        <p:spPr>
          <a:xfrm>
            <a:off x="5509185" y="5321821"/>
            <a:ext cx="3653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/>
              <a:t>Anschlussleistung /</a:t>
            </a:r>
          </a:p>
          <a:p>
            <a:r>
              <a:rPr lang="de-DE" dirty="0"/>
              <a:t>b</a:t>
            </a:r>
            <a:r>
              <a:rPr lang="de-IT" dirty="0"/>
              <a:t>ezogene Maximalleistung</a:t>
            </a:r>
          </a:p>
          <a:p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IT" dirty="0">
                <a:solidFill>
                  <a:srgbClr val="FF0000"/>
                </a:solidFill>
              </a:rPr>
              <a:t>vent. Kosteneinsparung durch</a:t>
            </a:r>
          </a:p>
          <a:p>
            <a:r>
              <a:rPr lang="de-IT" dirty="0">
                <a:solidFill>
                  <a:srgbClr val="FF0000"/>
                </a:solidFill>
              </a:rPr>
              <a:t>Leistungreduzierung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01F0D5A-B34E-C579-1F6E-491418E7796E}"/>
              </a:ext>
            </a:extLst>
          </p:cNvPr>
          <p:cNvSpPr txBox="1"/>
          <p:nvPr/>
        </p:nvSpPr>
        <p:spPr>
          <a:xfrm>
            <a:off x="5586129" y="4393362"/>
            <a:ext cx="34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/>
              <a:t>Kundentyp: Haushalt </a:t>
            </a:r>
            <a:r>
              <a:rPr lang="de-IT" dirty="0">
                <a:solidFill>
                  <a:srgbClr val="FF0000"/>
                </a:solidFill>
              </a:rPr>
              <a:t>ansässig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63B8C90-AAB9-81C9-0546-B61E878F601F}"/>
              </a:ext>
            </a:extLst>
          </p:cNvPr>
          <p:cNvSpPr txBox="1"/>
          <p:nvPr/>
        </p:nvSpPr>
        <p:spPr>
          <a:xfrm>
            <a:off x="5971632" y="2148161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/>
              <a:t>Vertragsart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6FFD62-BBA3-872A-4A39-B562436BD429}"/>
              </a:ext>
            </a:extLst>
          </p:cNvPr>
          <p:cNvSpPr/>
          <p:nvPr/>
        </p:nvSpPr>
        <p:spPr>
          <a:xfrm>
            <a:off x="217652" y="2202993"/>
            <a:ext cx="1728192" cy="2880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9D788DB-FE43-D139-F86E-30D2099C2CCF}"/>
              </a:ext>
            </a:extLst>
          </p:cNvPr>
          <p:cNvSpPr txBox="1"/>
          <p:nvPr/>
        </p:nvSpPr>
        <p:spPr>
          <a:xfrm>
            <a:off x="5593587" y="3234738"/>
            <a:ext cx="307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/>
              <a:t>Zusammensetzung Kosten</a:t>
            </a:r>
            <a:endParaRPr lang="de-IT" dirty="0">
              <a:solidFill>
                <a:srgbClr val="FF0000"/>
              </a:solidFill>
            </a:endParaRP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17047D19-59AD-8862-52AF-E26E8692EB64}"/>
              </a:ext>
            </a:extLst>
          </p:cNvPr>
          <p:cNvCxnSpPr>
            <a:cxnSpLocks/>
          </p:cNvCxnSpPr>
          <p:nvPr/>
        </p:nvCxnSpPr>
        <p:spPr>
          <a:xfrm flipH="1">
            <a:off x="2723036" y="3453545"/>
            <a:ext cx="2802235" cy="100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5319EE5-B395-13C7-3BED-9A3102292A0B}"/>
              </a:ext>
            </a:extLst>
          </p:cNvPr>
          <p:cNvSpPr/>
          <p:nvPr/>
        </p:nvSpPr>
        <p:spPr>
          <a:xfrm>
            <a:off x="194928" y="2992340"/>
            <a:ext cx="2528108" cy="8541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A5873AD-69CF-B7D4-9913-12186EA75AEF}"/>
              </a:ext>
            </a:extLst>
          </p:cNvPr>
          <p:cNvSpPr/>
          <p:nvPr/>
        </p:nvSpPr>
        <p:spPr>
          <a:xfrm>
            <a:off x="277811" y="5674064"/>
            <a:ext cx="1485877" cy="4318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C6A3705-B96D-32AF-DB35-C064E3F595CB}"/>
              </a:ext>
            </a:extLst>
          </p:cNvPr>
          <p:cNvSpPr/>
          <p:nvPr/>
        </p:nvSpPr>
        <p:spPr>
          <a:xfrm>
            <a:off x="2308157" y="5611087"/>
            <a:ext cx="1350597" cy="316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84BCF99-7E3A-6379-0793-8DC0A7E94660}"/>
              </a:ext>
            </a:extLst>
          </p:cNvPr>
          <p:cNvSpPr txBox="1"/>
          <p:nvPr/>
        </p:nvSpPr>
        <p:spPr>
          <a:xfrm>
            <a:off x="5593587" y="3882997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/>
              <a:t>Rechnungsbetrag</a:t>
            </a:r>
            <a:endParaRPr lang="de-IT" dirty="0">
              <a:solidFill>
                <a:srgbClr val="FF0000"/>
              </a:solidFill>
            </a:endParaRP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13DA5570-7D48-D5D0-F13F-E962A27221C1}"/>
              </a:ext>
            </a:extLst>
          </p:cNvPr>
          <p:cNvCxnSpPr>
            <a:cxnSpLocks/>
          </p:cNvCxnSpPr>
          <p:nvPr/>
        </p:nvCxnSpPr>
        <p:spPr>
          <a:xfrm flipH="1">
            <a:off x="2727190" y="4067663"/>
            <a:ext cx="2802235" cy="100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el 1">
            <a:extLst>
              <a:ext uri="{FF2B5EF4-FFF2-40B4-BE49-F238E27FC236}">
                <a16:creationId xmlns:a16="http://schemas.microsoft.com/office/drawing/2014/main" id="{EE8C7773-87DB-E571-2061-4A1AF94B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72" y="829706"/>
            <a:ext cx="4042792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400" b="1" dirty="0"/>
              <a:t>Stromverbrauch kennen und einschätzen </a:t>
            </a:r>
          </a:p>
        </p:txBody>
      </p:sp>
    </p:spTree>
    <p:extLst>
      <p:ext uri="{BB962C8B-B14F-4D97-AF65-F5344CB8AC3E}">
        <p14:creationId xmlns:p14="http://schemas.microsoft.com/office/powerpoint/2010/main" val="40322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6512" y="6654552"/>
            <a:ext cx="2952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AFB - Bildungs- und Energieforum, Christine Romen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88024" y="88032"/>
            <a:ext cx="323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solidFill>
                  <a:srgbClr val="92D050"/>
                </a:solidFill>
              </a:rPr>
              <a:t>Bildungs- und Energieforum</a:t>
            </a:r>
            <a:endParaRPr lang="de-DE" dirty="0">
              <a:solidFill>
                <a:srgbClr val="92D05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56EF088-BAF1-7330-FDED-066CAEC518E0}"/>
              </a:ext>
            </a:extLst>
          </p:cNvPr>
          <p:cNvSpPr txBox="1"/>
          <p:nvPr/>
        </p:nvSpPr>
        <p:spPr>
          <a:xfrm>
            <a:off x="5220072" y="2787565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/>
              <a:t>Verbrauch im Zeitraum x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603E0BC-FD67-088E-4B1A-3A516E3FF1AF}"/>
              </a:ext>
            </a:extLst>
          </p:cNvPr>
          <p:cNvSpPr txBox="1"/>
          <p:nvPr/>
        </p:nvSpPr>
        <p:spPr>
          <a:xfrm>
            <a:off x="755576" y="3272800"/>
            <a:ext cx="79618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IT" dirty="0">
                <a:solidFill>
                  <a:srgbClr val="92D050"/>
                </a:solidFill>
              </a:rPr>
              <a:t>Verbrauchszeiträume</a:t>
            </a:r>
          </a:p>
          <a:p>
            <a:endParaRPr lang="de-IT" dirty="0"/>
          </a:p>
          <a:p>
            <a:r>
              <a:rPr lang="de-IT" sz="1600" dirty="0">
                <a:solidFill>
                  <a:schemeClr val="accent1">
                    <a:lumMod val="75000"/>
                  </a:schemeClr>
                </a:solidFill>
              </a:rPr>
              <a:t>F1</a:t>
            </a:r>
            <a:r>
              <a:rPr lang="de-IT" sz="1600" dirty="0"/>
              <a:t> Mo bis Fr von 8.00 bis 19 Uhr, außer Feiertag</a:t>
            </a:r>
          </a:p>
          <a:p>
            <a:endParaRPr lang="de-IT" sz="1600" dirty="0"/>
          </a:p>
          <a:p>
            <a:r>
              <a:rPr lang="de-IT" sz="1600" dirty="0">
                <a:solidFill>
                  <a:schemeClr val="accent1">
                    <a:lumMod val="75000"/>
                  </a:schemeClr>
                </a:solidFill>
              </a:rPr>
              <a:t>F2</a:t>
            </a:r>
            <a:r>
              <a:rPr lang="de-IT" sz="1600" dirty="0"/>
              <a:t> Mo bis Fr von 7 bis 8 Uhr und  19 bis 23 Uhr, Sa 7 bis 23 Uhr, außer Feiertage</a:t>
            </a:r>
          </a:p>
          <a:p>
            <a:endParaRPr lang="de-IT" sz="1600" dirty="0"/>
          </a:p>
          <a:p>
            <a:r>
              <a:rPr lang="de-IT" sz="1600" dirty="0">
                <a:solidFill>
                  <a:schemeClr val="accent1">
                    <a:lumMod val="75000"/>
                  </a:schemeClr>
                </a:solidFill>
              </a:rPr>
              <a:t>F3</a:t>
            </a:r>
            <a:r>
              <a:rPr lang="de-IT" sz="1600" dirty="0"/>
              <a:t> Mo bis Sa 0 bis 7 Uhr und 23 bis 24 Uhr, Sonn- und den ganzen Tag</a:t>
            </a:r>
          </a:p>
          <a:p>
            <a:endParaRPr lang="de-IT" sz="1600" dirty="0"/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4927C2C-3BA3-7724-5675-8932E5D76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1965"/>
            <a:ext cx="3644900" cy="16256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6863C14-17BC-36DC-71EE-2B18EF07E024}"/>
              </a:ext>
            </a:extLst>
          </p:cNvPr>
          <p:cNvCxnSpPr>
            <a:cxnSpLocks/>
          </p:cNvCxnSpPr>
          <p:nvPr/>
        </p:nvCxnSpPr>
        <p:spPr>
          <a:xfrm flipH="1" flipV="1">
            <a:off x="3606530" y="2741206"/>
            <a:ext cx="1587892" cy="2253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8FD5C4AD-C768-7B58-B88D-ED2EE9478D93}"/>
              </a:ext>
            </a:extLst>
          </p:cNvPr>
          <p:cNvSpPr txBox="1"/>
          <p:nvPr/>
        </p:nvSpPr>
        <p:spPr>
          <a:xfrm>
            <a:off x="5411601" y="1680416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/>
              <a:t>Zeitraum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EC0222B-995F-1391-D36D-338C7FE143A0}"/>
              </a:ext>
            </a:extLst>
          </p:cNvPr>
          <p:cNvCxnSpPr>
            <a:cxnSpLocks/>
          </p:cNvCxnSpPr>
          <p:nvPr/>
        </p:nvCxnSpPr>
        <p:spPr>
          <a:xfrm flipH="1">
            <a:off x="2915816" y="1935225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8831157-351C-E7A2-768C-CE19F5A4504C}"/>
              </a:ext>
            </a:extLst>
          </p:cNvPr>
          <p:cNvSpPr/>
          <p:nvPr/>
        </p:nvSpPr>
        <p:spPr>
          <a:xfrm>
            <a:off x="1043608" y="1669183"/>
            <a:ext cx="1992999" cy="2880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4EC8F37-4226-8EB3-00FF-BB5BE8C85B51}"/>
              </a:ext>
            </a:extLst>
          </p:cNvPr>
          <p:cNvSpPr/>
          <p:nvPr/>
        </p:nvSpPr>
        <p:spPr>
          <a:xfrm>
            <a:off x="2934394" y="2444321"/>
            <a:ext cx="720080" cy="2880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250485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22F163-CAD8-3B8F-7AB0-8D0019B46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" y="65337"/>
            <a:ext cx="4473247" cy="5077563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6512" y="6654552"/>
            <a:ext cx="2952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AFB - Bildungs- und Energieforum, Christine Romen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88024" y="88032"/>
            <a:ext cx="323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solidFill>
                  <a:srgbClr val="92D050"/>
                </a:solidFill>
              </a:rPr>
              <a:t>Bildungs- und Energieforum</a:t>
            </a:r>
            <a:endParaRPr lang="de-DE" dirty="0">
              <a:solidFill>
                <a:srgbClr val="92D05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56EF088-BAF1-7330-FDED-066CAEC518E0}"/>
              </a:ext>
            </a:extLst>
          </p:cNvPr>
          <p:cNvSpPr txBox="1"/>
          <p:nvPr/>
        </p:nvSpPr>
        <p:spPr>
          <a:xfrm>
            <a:off x="5103816" y="3043500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/>
              <a:t>Jahresverbrauch Vorjahr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6863C14-17BC-36DC-71EE-2B18EF07E024}"/>
              </a:ext>
            </a:extLst>
          </p:cNvPr>
          <p:cNvCxnSpPr>
            <a:cxnSpLocks/>
          </p:cNvCxnSpPr>
          <p:nvPr/>
        </p:nvCxnSpPr>
        <p:spPr>
          <a:xfrm flipH="1" flipV="1">
            <a:off x="2079850" y="3181618"/>
            <a:ext cx="2924198" cy="1033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8FD5C4AD-C768-7B58-B88D-ED2EE9478D93}"/>
              </a:ext>
            </a:extLst>
          </p:cNvPr>
          <p:cNvSpPr txBox="1"/>
          <p:nvPr/>
        </p:nvSpPr>
        <p:spPr>
          <a:xfrm>
            <a:off x="5103816" y="2535287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/>
              <a:t>Verbrauch 01.01. bis 31.08.2022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EC0222B-995F-1391-D36D-338C7FE143A0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979712" y="2719953"/>
            <a:ext cx="3124104" cy="2769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8831157-351C-E7A2-768C-CE19F5A4504C}"/>
              </a:ext>
            </a:extLst>
          </p:cNvPr>
          <p:cNvSpPr/>
          <p:nvPr/>
        </p:nvSpPr>
        <p:spPr>
          <a:xfrm>
            <a:off x="-18770" y="3255451"/>
            <a:ext cx="2070490" cy="3175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4EC8F37-4226-8EB3-00FF-BB5BE8C85B51}"/>
              </a:ext>
            </a:extLst>
          </p:cNvPr>
          <p:cNvSpPr/>
          <p:nvPr/>
        </p:nvSpPr>
        <p:spPr>
          <a:xfrm>
            <a:off x="1403648" y="3076925"/>
            <a:ext cx="648072" cy="2080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FB3A267-A745-C66B-9E6D-95691E7D712F}"/>
              </a:ext>
            </a:extLst>
          </p:cNvPr>
          <p:cNvCxnSpPr>
            <a:cxnSpLocks/>
          </p:cNvCxnSpPr>
          <p:nvPr/>
        </p:nvCxnSpPr>
        <p:spPr>
          <a:xfrm flipH="1" flipV="1">
            <a:off x="1893329" y="3566149"/>
            <a:ext cx="3210487" cy="813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362B9DFD-4AAA-1BD5-5E62-17F554077B01}"/>
              </a:ext>
            </a:extLst>
          </p:cNvPr>
          <p:cNvSpPr txBox="1"/>
          <p:nvPr/>
        </p:nvSpPr>
        <p:spPr>
          <a:xfrm>
            <a:off x="5220072" y="3551713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/>
              <a:t>Durchschnittspreise</a:t>
            </a:r>
          </a:p>
        </p:txBody>
      </p:sp>
    </p:spTree>
    <p:extLst>
      <p:ext uri="{BB962C8B-B14F-4D97-AF65-F5344CB8AC3E}">
        <p14:creationId xmlns:p14="http://schemas.microsoft.com/office/powerpoint/2010/main" val="62319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6512" y="6654552"/>
            <a:ext cx="2952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AFB - Bildungs- und Energieforum, Christine Romen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88024" y="88032"/>
            <a:ext cx="323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solidFill>
                  <a:srgbClr val="92D050"/>
                </a:solidFill>
              </a:rPr>
              <a:t>Bildungs- und Energieforum</a:t>
            </a:r>
            <a:endParaRPr lang="de-DE" dirty="0">
              <a:solidFill>
                <a:srgbClr val="92D05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603E0BC-FD67-088E-4B1A-3A516E3FF1AF}"/>
              </a:ext>
            </a:extLst>
          </p:cNvPr>
          <p:cNvSpPr txBox="1"/>
          <p:nvPr/>
        </p:nvSpPr>
        <p:spPr>
          <a:xfrm>
            <a:off x="4860032" y="836712"/>
            <a:ext cx="3318537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800" dirty="0">
                <a:solidFill>
                  <a:schemeClr val="accent1">
                    <a:lumMod val="75000"/>
                  </a:schemeClr>
                </a:solidFill>
              </a:rPr>
              <a:t>Kosten für Transport u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de-IT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de-IT" sz="1800" dirty="0">
                <a:solidFill>
                  <a:schemeClr val="accent1">
                    <a:lumMod val="75000"/>
                  </a:schemeClr>
                </a:solidFill>
              </a:rPr>
              <a:t>Verwaltung des Zählers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IT" sz="1800" dirty="0"/>
              <a:t>Fixgebühr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IT" sz="1800" dirty="0"/>
              <a:t>Leistungsanteil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IT" sz="1800" dirty="0">
                <a:solidFill>
                  <a:srgbClr val="FF0000"/>
                </a:solidFill>
              </a:rPr>
              <a:t>Energieanteil</a:t>
            </a:r>
          </a:p>
          <a:p>
            <a:endParaRPr lang="de-IT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IT" dirty="0">
                <a:solidFill>
                  <a:schemeClr val="accent1">
                    <a:lumMod val="75000"/>
                  </a:schemeClr>
                </a:solidFill>
              </a:rPr>
              <a:t>Energiekosten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IT" sz="1600" dirty="0"/>
              <a:t>Fixgebühr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IT" sz="1600" dirty="0">
                <a:solidFill>
                  <a:srgbClr val="FF0000"/>
                </a:solidFill>
              </a:rPr>
              <a:t>Energieanteil laut Verbrauch</a:t>
            </a:r>
          </a:p>
          <a:p>
            <a:endParaRPr lang="de-IT" sz="1600" dirty="0"/>
          </a:p>
          <a:p>
            <a:r>
              <a:rPr lang="de-IT" sz="1600" dirty="0">
                <a:solidFill>
                  <a:schemeClr val="accent1">
                    <a:lumMod val="75000"/>
                  </a:schemeClr>
                </a:solidFill>
              </a:rPr>
              <a:t>MwSt.</a:t>
            </a:r>
          </a:p>
          <a:p>
            <a:endParaRPr lang="de-IT" sz="1600" dirty="0"/>
          </a:p>
          <a:p>
            <a:r>
              <a:rPr lang="de-IT" sz="1600" dirty="0">
                <a:solidFill>
                  <a:schemeClr val="accent1">
                    <a:lumMod val="75000"/>
                  </a:schemeClr>
                </a:solidFill>
              </a:rPr>
              <a:t>Fernsehgebühr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985AC0-9D5F-33BE-9DBD-8BB6E6A3DA09}"/>
              </a:ext>
            </a:extLst>
          </p:cNvPr>
          <p:cNvSpPr txBox="1"/>
          <p:nvPr/>
        </p:nvSpPr>
        <p:spPr>
          <a:xfrm>
            <a:off x="580207" y="4725144"/>
            <a:ext cx="34692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IT" sz="1600" dirty="0">
                <a:solidFill>
                  <a:srgbClr val="FF0000"/>
                </a:solidFill>
              </a:rPr>
              <a:t>Bei diesem Haushalt können</a:t>
            </a:r>
          </a:p>
          <a:p>
            <a:pPr algn="ctr"/>
            <a:r>
              <a:rPr lang="de-IT" sz="1600" dirty="0">
                <a:solidFill>
                  <a:srgbClr val="FF0000"/>
                </a:solidFill>
              </a:rPr>
              <a:t>82,522 Euro : 165 kWh = 0,50 Euro </a:t>
            </a:r>
          </a:p>
          <a:p>
            <a:pPr algn="ctr"/>
            <a:r>
              <a:rPr lang="de-IT" sz="1600" dirty="0">
                <a:solidFill>
                  <a:srgbClr val="FF0000"/>
                </a:solidFill>
              </a:rPr>
              <a:t>pro reduzierter</a:t>
            </a:r>
          </a:p>
          <a:p>
            <a:pPr algn="ctr"/>
            <a:r>
              <a:rPr lang="de-IT" sz="1600" dirty="0">
                <a:solidFill>
                  <a:srgbClr val="FF0000"/>
                </a:solidFill>
              </a:rPr>
              <a:t>kWh eingespart werden</a:t>
            </a:r>
          </a:p>
        </p:txBody>
      </p:sp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86DC96F-A60B-72D4-834F-ED72C28A9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2" y="188640"/>
            <a:ext cx="4370350" cy="40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8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8075240" cy="710952"/>
          </a:xfrm>
        </p:spPr>
        <p:txBody>
          <a:bodyPr>
            <a:normAutofit/>
          </a:bodyPr>
          <a:lstStyle/>
          <a:p>
            <a:r>
              <a:rPr lang="de-DE" sz="2400" b="1" dirty="0"/>
              <a:t>Stromspartipp: Vermeiden von Standby-Verlusten</a:t>
            </a:r>
            <a:endParaRPr lang="de-DE" sz="2400" b="1" dirty="0">
              <a:solidFill>
                <a:srgbClr val="92D050"/>
              </a:solidFill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3088163" y="1213675"/>
            <a:ext cx="4356502" cy="2126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Stecker rauszeihen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Ausschaltbare Steckerleiste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Funkschalterset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Standby-Killer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…….</a:t>
            </a:r>
            <a:endParaRPr lang="de-DE" sz="18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sz="19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9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6512" y="6654552"/>
            <a:ext cx="2952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AFB - Bildungs- und Energieforum, Christine Romen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88024" y="88032"/>
            <a:ext cx="323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solidFill>
                  <a:srgbClr val="92D050"/>
                </a:solidFill>
              </a:rPr>
              <a:t>Bildungs- und Energieforum</a:t>
            </a:r>
            <a:endParaRPr lang="de-DE" dirty="0">
              <a:solidFill>
                <a:srgbClr val="92D050"/>
              </a:solidFill>
            </a:endParaRPr>
          </a:p>
        </p:txBody>
      </p:sp>
      <p:pic>
        <p:nvPicPr>
          <p:cNvPr id="12" name="Grafik 11" descr="Ein Bild, das Controller, Fern, Spiel enthält.&#10;&#10;Automatisch generierte Beschreibung">
            <a:extLst>
              <a:ext uri="{FF2B5EF4-FFF2-40B4-BE49-F238E27FC236}">
                <a16:creationId xmlns:a16="http://schemas.microsoft.com/office/drawing/2014/main" id="{66A56CFB-92DC-F211-956D-9DEB65253B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1" b="12821"/>
          <a:stretch/>
        </p:blipFill>
        <p:spPr>
          <a:xfrm rot="20105012">
            <a:off x="5512635" y="2341220"/>
            <a:ext cx="2880320" cy="13293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9303342-4287-A432-F7FF-1F0AF85CA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3468"/>
            <a:ext cx="2006093" cy="114566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2067EA6-EB89-E6CA-4F65-2CA2D65FE7F0}"/>
              </a:ext>
            </a:extLst>
          </p:cNvPr>
          <p:cNvSpPr txBox="1"/>
          <p:nvPr/>
        </p:nvSpPr>
        <p:spPr>
          <a:xfrm>
            <a:off x="1350704" y="1676656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>
                <a:solidFill>
                  <a:srgbClr val="FF0000"/>
                </a:solidFill>
              </a:rPr>
              <a:t>- 150 Euro</a:t>
            </a:r>
          </a:p>
        </p:txBody>
      </p:sp>
      <p:pic>
        <p:nvPicPr>
          <p:cNvPr id="7" name="Grafik 6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BD5F011F-49BC-8B27-9D52-68C6FC2DF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525219" y="4467160"/>
            <a:ext cx="2306026" cy="1728192"/>
          </a:xfrm>
          <a:prstGeom prst="rect">
            <a:avLst/>
          </a:prstGeom>
        </p:spPr>
      </p:pic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FEFBDEB0-9900-44D8-DE77-D15026B2159F}"/>
              </a:ext>
            </a:extLst>
          </p:cNvPr>
          <p:cNvSpPr txBox="1">
            <a:spLocks/>
          </p:cNvSpPr>
          <p:nvPr/>
        </p:nvSpPr>
        <p:spPr>
          <a:xfrm>
            <a:off x="687773" y="3933056"/>
            <a:ext cx="4100251" cy="2638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/>
              </a:buClr>
              <a:buNone/>
            </a:pPr>
            <a:r>
              <a:rPr lang="de-DE" sz="1800" dirty="0">
                <a:solidFill>
                  <a:srgbClr val="92D050"/>
                </a:solidFill>
              </a:rPr>
              <a:t>Heimlicher Stromfresser erkennen</a:t>
            </a:r>
          </a:p>
          <a:p>
            <a:pPr marL="68580" indent="0">
              <a:buNone/>
            </a:pPr>
            <a:endParaRPr lang="de-DE" sz="18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8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sz="18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sz="19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8075240" cy="710952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rgbClr val="92D050"/>
                </a:solidFill>
              </a:rPr>
              <a:t>Energiesparendes Benutzerverhalten</a:t>
            </a: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535373" y="1306922"/>
            <a:ext cx="6124859" cy="52184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Nur abgekühlte Speisen in den Kühlschrank geben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Türen der Kühl- und Gefriergeräte nach dem Öffnen so schnell wie möglich wieder schließen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Kühlgeräte gehören nicht neben eine Wärmequelle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Für ausreichend Luftzirkulation hinten den Kühl- und Gefriergeräten sorgen und die Rückseite von Staub befreien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Kühl- und Gefriergeräte an einem kalten Ort aufstellen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Absenkung um 1°C bei Kühlgeräten – 3% und bei Gefriergeräten - 6%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Kühl- und Gefriergeräte an die Größe des Haushalts anpassen </a:t>
            </a:r>
          </a:p>
          <a:p>
            <a:pPr marL="68580" indent="0">
              <a:buClr>
                <a:schemeClr val="tx1"/>
              </a:buClr>
              <a:buNone/>
            </a:pPr>
            <a:r>
              <a:rPr lang="de-DE" sz="1800" dirty="0">
                <a:solidFill>
                  <a:schemeClr val="tx1"/>
                </a:solidFill>
              </a:rPr>
              <a:t>    </a:t>
            </a:r>
            <a:r>
              <a:rPr lang="de-DE" sz="1400" dirty="0">
                <a:solidFill>
                  <a:schemeClr val="tx1"/>
                </a:solidFill>
              </a:rPr>
              <a:t>Faustregel: Kühlschrank ca. 60 l/Pers., Gefriergerät ca. 50-80 l/Pers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Defekte Dichtungen und Thermostate sofort reparieren</a:t>
            </a:r>
          </a:p>
          <a:p>
            <a:pPr marL="68580" indent="0">
              <a:buNone/>
            </a:pPr>
            <a:endParaRPr lang="de-DE" sz="18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sz="18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sz="19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9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6512" y="6654552"/>
            <a:ext cx="2952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AFB - Bildungs- und Energieforum, Christine Romen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88024" y="88032"/>
            <a:ext cx="323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solidFill>
                  <a:srgbClr val="92D050"/>
                </a:solidFill>
              </a:rPr>
              <a:t>Bildungs- und Energieforum</a:t>
            </a:r>
            <a:endParaRPr lang="de-DE" dirty="0">
              <a:solidFill>
                <a:srgbClr val="92D050"/>
              </a:solidFill>
            </a:endParaRPr>
          </a:p>
        </p:txBody>
      </p:sp>
      <p:pic>
        <p:nvPicPr>
          <p:cNvPr id="4" name="Grafik 3" descr="Ein Bild, das Küchengerät enthält.&#10;&#10;Automatisch generierte Beschreibung">
            <a:extLst>
              <a:ext uri="{FF2B5EF4-FFF2-40B4-BE49-F238E27FC236}">
                <a16:creationId xmlns:a16="http://schemas.microsoft.com/office/drawing/2014/main" id="{DE1F62DC-5DCA-9038-94D7-E44ACD25F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49" y="2060848"/>
            <a:ext cx="1986978" cy="313991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B818E40-BA02-56C2-C266-8679F3BD37A4}"/>
              </a:ext>
            </a:extLst>
          </p:cNvPr>
          <p:cNvSpPr txBox="1"/>
          <p:nvPr/>
        </p:nvSpPr>
        <p:spPr>
          <a:xfrm>
            <a:off x="6621649" y="4077072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400" dirty="0"/>
              <a:t>Kühlen 7°C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6AEDAD4-E978-5B88-C06D-46CFB35C4F97}"/>
              </a:ext>
            </a:extLst>
          </p:cNvPr>
          <p:cNvSpPr txBox="1"/>
          <p:nvPr/>
        </p:nvSpPr>
        <p:spPr>
          <a:xfrm>
            <a:off x="6855110" y="2496811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400" dirty="0"/>
              <a:t>Gefrieren</a:t>
            </a:r>
          </a:p>
          <a:p>
            <a:r>
              <a:rPr lang="de-IT" sz="1400" dirty="0"/>
              <a:t>-18°C</a:t>
            </a:r>
          </a:p>
        </p:txBody>
      </p:sp>
    </p:spTree>
    <p:extLst>
      <p:ext uri="{BB962C8B-B14F-4D97-AF65-F5344CB8AC3E}">
        <p14:creationId xmlns:p14="http://schemas.microsoft.com/office/powerpoint/2010/main" val="209401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asse, Kaffee, drinnen, Küchengeräte enthält.&#10;&#10;Automatisch generierte Beschreibung">
            <a:extLst>
              <a:ext uri="{FF2B5EF4-FFF2-40B4-BE49-F238E27FC236}">
                <a16:creationId xmlns:a16="http://schemas.microsoft.com/office/drawing/2014/main" id="{CD6D81C3-8C11-6A62-31FB-E31EC7A7B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48" y="4052061"/>
            <a:ext cx="3050443" cy="1920826"/>
          </a:xfrm>
          <a:prstGeom prst="rect">
            <a:avLst/>
          </a:prstGeom>
        </p:spPr>
      </p:pic>
      <p:pic>
        <p:nvPicPr>
          <p:cNvPr id="9" name="Grafik 8" descr="Ein Bild, das Topf enthält.&#10;&#10;Automatisch generierte Beschreibung">
            <a:extLst>
              <a:ext uri="{FF2B5EF4-FFF2-40B4-BE49-F238E27FC236}">
                <a16:creationId xmlns:a16="http://schemas.microsoft.com/office/drawing/2014/main" id="{1CAC47B1-5776-A484-52B7-833BD803F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60" y="1401865"/>
            <a:ext cx="1466130" cy="19208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8075240" cy="710952"/>
          </a:xfrm>
        </p:spPr>
        <p:txBody>
          <a:bodyPr>
            <a:normAutofit/>
          </a:bodyPr>
          <a:lstStyle/>
          <a:p>
            <a:r>
              <a:rPr lang="de-DE" sz="2400" b="1" dirty="0"/>
              <a:t>Stromsparen leicht gemacht</a:t>
            </a:r>
            <a:endParaRPr lang="de-DE" sz="2400" b="1" dirty="0">
              <a:solidFill>
                <a:srgbClr val="92D050"/>
              </a:solidFill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535373" y="1306922"/>
            <a:ext cx="7204979" cy="51464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Hilfsgeräte wie Wasserkocher, Eierkocher und Co. verwenden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Schnellkochtop verwenden – 60%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Kochen mit geschlossenem Deckel – 70%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Kochtöpfe und  Pfannen an die Größe des Kochfeldes anpassen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Kochfeld vorzeitig abschalten und Restwärme nutzen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mit möglichst wenig Flüssigkeit kochen</a:t>
            </a:r>
          </a:p>
          <a:p>
            <a:pPr marL="68580" indent="0">
              <a:buClr>
                <a:schemeClr val="tx1"/>
              </a:buClr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Backofen nur so lange vorheizen wie unbedingt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 notwendig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Backofenvorzeitig ausschalten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de-DE" sz="1800" dirty="0">
                <a:solidFill>
                  <a:schemeClr val="tx1"/>
                </a:solidFill>
              </a:rPr>
              <a:t>Umluft statt Ober- und Unterhitze verwenden (geringere Temperatur, backen auf mehreren Ebenen)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de-DE" sz="18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8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sz="18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sz="19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sz="19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6512" y="6654552"/>
            <a:ext cx="2952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AFB - Bildungs- und Energieforum, Christine Romen</a:t>
            </a:r>
            <a:endParaRPr kumimoji="0" lang="de-DE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88024" y="88032"/>
            <a:ext cx="323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solidFill>
                  <a:srgbClr val="92D050"/>
                </a:solidFill>
              </a:rPr>
              <a:t>Bildungs- und Energieforum</a:t>
            </a:r>
            <a:endParaRPr lang="de-DE" dirty="0">
              <a:solidFill>
                <a:srgbClr val="92D05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818E40-BA02-56C2-C266-8679F3BD37A4}"/>
              </a:ext>
            </a:extLst>
          </p:cNvPr>
          <p:cNvSpPr txBox="1"/>
          <p:nvPr/>
        </p:nvSpPr>
        <p:spPr>
          <a:xfrm>
            <a:off x="7276635" y="47362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dirty="0"/>
              <a:t>- 70%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6AEDAD4-E978-5B88-C06D-46CFB35C4F97}"/>
              </a:ext>
            </a:extLst>
          </p:cNvPr>
          <p:cNvSpPr txBox="1"/>
          <p:nvPr/>
        </p:nvSpPr>
        <p:spPr>
          <a:xfrm>
            <a:off x="7244339" y="229107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400" dirty="0"/>
              <a:t>- </a:t>
            </a:r>
            <a:r>
              <a:rPr lang="de-IT" dirty="0"/>
              <a:t>80</a:t>
            </a:r>
            <a:r>
              <a:rPr lang="de-IT" sz="14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07441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1268</Words>
  <Application>Microsoft Macintosh PowerPoint</Application>
  <PresentationFormat>Bildschirmpräsentation (4:3)</PresentationFormat>
  <Paragraphs>411</Paragraphs>
  <Slides>20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2</vt:lpstr>
      <vt:lpstr>Austin</vt:lpstr>
      <vt:lpstr>           Energie sparen, wie?  Tipps für Haushalt, Geldtasche und unser Klima </vt:lpstr>
      <vt:lpstr>Stromverbrauch</vt:lpstr>
      <vt:lpstr>Stromverbrauch kennen und einschätzen </vt:lpstr>
      <vt:lpstr>PowerPoint-Präsentation</vt:lpstr>
      <vt:lpstr>PowerPoint-Präsentation</vt:lpstr>
      <vt:lpstr>PowerPoint-Präsentation</vt:lpstr>
      <vt:lpstr>Stromspartipp: Vermeiden von Standby-Verlusten</vt:lpstr>
      <vt:lpstr>Energiesparendes Benutzerverhalten</vt:lpstr>
      <vt:lpstr>Stromsparen leicht gemacht</vt:lpstr>
      <vt:lpstr>Stromsparen leicht gemacht</vt:lpstr>
      <vt:lpstr>Stromfresser Heizungspumpe</vt:lpstr>
      <vt:lpstr>Energiebedarf Haushalt</vt:lpstr>
      <vt:lpstr>PowerPoint-Präsentation</vt:lpstr>
      <vt:lpstr>Heizspartipps</vt:lpstr>
      <vt:lpstr>Heizspartipps</vt:lpstr>
      <vt:lpstr>Heizspartipps</vt:lpstr>
      <vt:lpstr>Heizspartipps</vt:lpstr>
      <vt:lpstr>Energiesparpotential eines Gebäudes</vt:lpstr>
      <vt:lpstr>Energiesparendes Sanieren</vt:lpstr>
      <vt:lpstr>DANKE  für die Aufmerksamkeit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Aktion Gebäudethermografie in Lana</dc:title>
  <dc:creator>Christine</dc:creator>
  <cp:lastModifiedBy>Christine Romen</cp:lastModifiedBy>
  <cp:revision>778</cp:revision>
  <cp:lastPrinted>2022-11-11T07:33:18Z</cp:lastPrinted>
  <dcterms:created xsi:type="dcterms:W3CDTF">2011-04-11T09:42:11Z</dcterms:created>
  <dcterms:modified xsi:type="dcterms:W3CDTF">2022-11-11T07:33:54Z</dcterms:modified>
</cp:coreProperties>
</file>